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</p:sldIdLst>
  <p:sldSz cy="5143500" cx="9144000"/>
  <p:notesSz cx="6858000" cy="9144000"/>
  <p:embeddedFontLst>
    <p:embeddedFont>
      <p:font typeface="Roboto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8DCB9E-298A-4806-AFE3-4BF28DEC92F0}">
  <a:tblStyle styleId="{B98DCB9E-298A-4806-AFE3-4BF28DEC92F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-regular.fntdata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Roboto-italic.fntdata"/><Relationship Id="rId108" Type="http://schemas.openxmlformats.org/officeDocument/2006/relationships/font" Target="fonts/Robot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d2634505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d263450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9b1cb9395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9b1cb9395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d2634505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d2634505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b1cb9395f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b1cb9395f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b1cb9395f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9b1cb9395f_0_10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b1cb9395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b1cb9395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b1cb9395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9b1cb9395f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b1cb9395f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9b1cb9395f_0_4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b1cb9395f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b1cb9395f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b1cb9395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9b1cb9395f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b1cb9395f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b1cb9395f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b1cb9395f_0_1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g9b1cb9395f_0_1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d2634505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d2634505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d2d8fbcd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gbd2d8fbcdb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d263450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d263450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d2634505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d2634505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d3b4fe2d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d3b4fe2d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18ac12d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18ac12d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18ac12d5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18ac12d5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b1cb9395f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9b1cb9395f_0_1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b1cb9395f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9b1cb9395f_0_9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d263450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d263450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b1cb9395f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b1cb9395f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b1cb9395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9b1cb9395f_0_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d3b4fe2d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d3b4fe2d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d454db1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d454db1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b1cb9395f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b1cb9395f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da89ba5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da89ba5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e4cbd2a3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e4cbd2a3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b1cb9395f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9b1cb9395f_0_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18ac12d5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18ac12d5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18ac12d5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18ac12d5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647bc79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647bc79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b1cb939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9b1cb9395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e4cbd2a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e4cbd2a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9b1cb9395f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9b1cb9395f_0_7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b1cb9395f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9b1cb9395f_0_9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647bc798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647bc798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b1cb9395f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9b1cb9395f_0_7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647bc798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647bc798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9a35b28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9a35b28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9a35b28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9a35b28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9a35b28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9a35b28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9a35b28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9a35b28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1cb939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9b1cb9395f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9a35b28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9a35b28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b1cb9395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3" name="Google Shape;473;g9b1cb9395f_0_9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edd1d72e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bedd1d72e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647bc798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gb647bc798b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647bc798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647bc798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9a35b283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79a35b2831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00bc0fb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00bc0fb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b1cb9395f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9b1cb9395f_0_9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9a35b283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79a35b2831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d2d8fbc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d2d8fbc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b1cb939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g9b1cb9395f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6608207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6608207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reduce/remove the amount of exercises here and replace with exercises that build the app for the markov model?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647bc798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647bc798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647bc798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647bc798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9a35b283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9a35b283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9a35b28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9a35b28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b647bc798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b647bc798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9a35b283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79a35b283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b1cb9395f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g9b1cb9395f_0_1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9a35b28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9a35b28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b1cb9395f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9b1cb9395f_0_9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b1cb9395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9b1cb9395f_0_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9a35b283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9a35b283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bfd53309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bfd53309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bfd533091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bfd533091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bfd533091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bfd533091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b1cb9395f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0" name="Google Shape;620;g9b1cb9395f_0_9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b1cb9395f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9" name="Google Shape;629;g9b1cb9395f_0_1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fe73083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fe73083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fd533091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bfd533091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bfd533091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gbfd5330916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bfd53309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6" name="Google Shape;656;gbfd5330916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b1cb9395f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b1cb9395f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bfe73083e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bfe73083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fd533091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bfd5330916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b1cb9395f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g9b1cb9395f_0_9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bfd533091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3" name="Google Shape;683;gbfd5330916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fe73083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bfe73083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9b1cb9395f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g9b1cb9395f_0_9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bfd533091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bfd533091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bfd533091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7" name="Google Shape;707;gbfd5330916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fe73083e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fe73083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fd533091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bfd533091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1cb9395f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b1cb9395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9b1cb9395f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9b1cb9395f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b1cb9395f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9b1cb9395f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bf9d2733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7" name="Google Shape;737;gbf9d27332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b1cb9395f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b1cb9395f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9b1cb9395f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9b1cb9395f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9b1cb9395f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9b1cb9395f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9b1cb9395f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9b1cb9395f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9b1cb9395f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9b1cb9395f_0_6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9b1cb9395f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g9b1cb9395f_0_10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9b1cb9395f_0_1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9b1cb9395f_0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bitowaqr/emsr_course" TargetMode="External"/><Relationship Id="rId4" Type="http://schemas.openxmlformats.org/officeDocument/2006/relationships/hyperlink" Target="https://bitowaqr.github.io/emsr_course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darkpeakanalytics.shinyapps.io/sadm-mk2/" TargetMode="External"/><Relationship Id="rId4" Type="http://schemas.openxmlformats.org/officeDocument/2006/relationships/image" Target="../media/image7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jpg"/><Relationship Id="rId10" Type="http://schemas.openxmlformats.org/officeDocument/2006/relationships/image" Target="../media/image14.jp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6.gif"/><Relationship Id="rId9" Type="http://schemas.openxmlformats.org/officeDocument/2006/relationships/image" Target="../media/image7.png"/><Relationship Id="rId5" Type="http://schemas.openxmlformats.org/officeDocument/2006/relationships/image" Target="../media/image2.jpg"/><Relationship Id="rId6" Type="http://schemas.openxmlformats.org/officeDocument/2006/relationships/image" Target="../media/image20.jpg"/><Relationship Id="rId7" Type="http://schemas.openxmlformats.org/officeDocument/2006/relationships/image" Target="../media/image9.jp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jp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54.png"/><Relationship Id="rId13" Type="http://schemas.openxmlformats.org/officeDocument/2006/relationships/image" Target="../media/image43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hyperlink" Target="https://darkpeakanalytics.shinyapps.io/sadm-mk2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hyperlink" Target="https://github.com/bitowaqr/emsr_course" TargetMode="External"/><Relationship Id="rId9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hyperlink" Target="https://www.r-graph-gallery.com/index.html" TargetMode="External"/><Relationship Id="rId8" Type="http://schemas.openxmlformats.org/officeDocument/2006/relationships/hyperlink" Target="https://bitowaqr.github.io/emsr_cours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hyperlink" Target="https://github.com/RobertASmith/paper_makeHEshiny" TargetMode="External"/><Relationship Id="rId6" Type="http://schemas.openxmlformats.org/officeDocument/2006/relationships/hyperlink" Target="https://robertasmith.shinyapps.io/sick_sick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Health-Economics-in-R/existing_health_economics_package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pierucci/heemod/issues" TargetMode="External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shiny.rstudio.com/gallery/" TargetMode="External"/><Relationship Id="rId4" Type="http://schemas.openxmlformats.org/officeDocument/2006/relationships/hyperlink" Target="http://dismod.ndph.ox.ac.uk/kidneymodel/app/" TargetMode="External"/><Relationship Id="rId5" Type="http://schemas.openxmlformats.org/officeDocument/2006/relationships/hyperlink" Target="https://bresmed-intrface-hypothetical-car-t-model.shinyapps.io/IntRface_Model-PharmacoEconomics/" TargetMode="External"/><Relationship Id="rId6" Type="http://schemas.openxmlformats.org/officeDocument/2006/relationships/hyperlink" Target="https://srhr.org/fgmcost/cost-calculator/" TargetMode="External"/><Relationship Id="rId7" Type="http://schemas.openxmlformats.org/officeDocument/2006/relationships/hyperlink" Target="https://darkpeakanalytics.shinyapps.io/sadm-mk2/" TargetMode="External"/><Relationship Id="rId8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gif"/><Relationship Id="rId4" Type="http://schemas.openxmlformats.org/officeDocument/2006/relationships/hyperlink" Target="https://doi.org/10.12688/wellcomeopenres.15807.2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shiny.rstudio.com/" TargetMode="External"/><Relationship Id="rId4" Type="http://schemas.openxmlformats.org/officeDocument/2006/relationships/hyperlink" Target="https://shiny.rstudio.com/gallery/" TargetMode="External"/><Relationship Id="rId9" Type="http://schemas.openxmlformats.org/officeDocument/2006/relationships/hyperlink" Target="https://www.tidyverse.org/blog/2017/12/styler-1.0.0/" TargetMode="External"/><Relationship Id="rId5" Type="http://schemas.openxmlformats.org/officeDocument/2006/relationships/hyperlink" Target="https://shiny.rstudio.com/tutorial/" TargetMode="External"/><Relationship Id="rId6" Type="http://schemas.openxmlformats.org/officeDocument/2006/relationships/hyperlink" Target="https://shiny.rstudio.com/images/shiny-cheatsheet.pdf" TargetMode="External"/><Relationship Id="rId7" Type="http://schemas.openxmlformats.org/officeDocument/2006/relationships/hyperlink" Target="https://mastering-shiny.org/" TargetMode="External"/><Relationship Id="rId8" Type="http://schemas.openxmlformats.org/officeDocument/2006/relationships/hyperlink" Target="https://wellcomeopenresearch.org/articles/5-69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5.png"/><Relationship Id="rId4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5.png"/><Relationship Id="rId4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0.png"/><Relationship Id="rId4" Type="http://schemas.openxmlformats.org/officeDocument/2006/relationships/hyperlink" Target="https://shiny.rstudio.com/articles/cheatsheet.html" TargetMode="External"/><Relationship Id="rId5" Type="http://schemas.openxmlformats.org/officeDocument/2006/relationships/hyperlink" Target="https://mastering-shiny.org/" TargetMode="External"/><Relationship Id="rId6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5.png"/><Relationship Id="rId4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shiny.rstudio.com/articles/tabsets.html" TargetMode="External"/><Relationship Id="rId4" Type="http://schemas.openxmlformats.org/officeDocument/2006/relationships/hyperlink" Target="https://mastering-shiny.org/action-dynamic.html#simple-uses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5.png"/><Relationship Id="rId4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r4ds.had.co.nz/" TargetMode="External"/><Relationship Id="rId4" Type="http://schemas.openxmlformats.org/officeDocument/2006/relationships/hyperlink" Target="https://csgillespie.github.io/efficientR/" TargetMode="External"/><Relationship Id="rId5" Type="http://schemas.openxmlformats.org/officeDocument/2006/relationships/hyperlink" Target="https://mastering-shiny.org/" TargetMode="External"/><Relationship Id="rId6" Type="http://schemas.openxmlformats.org/officeDocument/2006/relationships/hyperlink" Target="https://bookdown.org/yihui/rmarkdown/" TargetMode="External"/><Relationship Id="rId7" Type="http://schemas.openxmlformats.org/officeDocument/2006/relationships/hyperlink" Target="https://r-pkgs.org/" TargetMode="External"/><Relationship Id="rId8" Type="http://schemas.openxmlformats.org/officeDocument/2006/relationships/hyperlink" Target="https://adv-r.hadley.nz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Relationship Id="rId4" Type="http://schemas.openxmlformats.org/officeDocument/2006/relationships/hyperlink" Target="http://www.darkpeakanalytics.com" TargetMode="External"/><Relationship Id="rId5" Type="http://schemas.openxmlformats.org/officeDocument/2006/relationships/hyperlink" Target="mailto:info@darkpeakanalytics.com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srhr.org/fgmcost/" TargetMode="External"/><Relationship Id="rId4" Type="http://schemas.openxmlformats.org/officeDocument/2006/relationships/image" Target="../media/image8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3.png"/><Relationship Id="rId4" Type="http://schemas.openxmlformats.org/officeDocument/2006/relationships/image" Target="../media/image74.png"/><Relationship Id="rId5" Type="http://schemas.openxmlformats.org/officeDocument/2006/relationships/image" Target="../media/image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6.png"/><Relationship Id="rId4" Type="http://schemas.openxmlformats.org/officeDocument/2006/relationships/hyperlink" Target="https://robertasmith.shinyapps.io/sick_sick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Making Health Economic Evaluation Shiny: A tutorial</a:t>
            </a:r>
            <a:endParaRPr sz="42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Robert Smith</a:t>
            </a:r>
            <a:r>
              <a:rPr baseline="30000" lang="en-GB"/>
              <a:t>1,2,3</a:t>
            </a:r>
            <a:r>
              <a:rPr lang="en-GB"/>
              <a:t>, Paul Schneider</a:t>
            </a:r>
            <a:r>
              <a:rPr baseline="30000" lang="en-GB"/>
              <a:t>1,2</a:t>
            </a:r>
            <a:r>
              <a:rPr lang="en-GB"/>
              <a:t> &amp; Sarah Bates</a:t>
            </a:r>
            <a:r>
              <a:rPr baseline="30000" lang="en-GB"/>
              <a:t>1,2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63" y="297500"/>
            <a:ext cx="1063187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800" y="344450"/>
            <a:ext cx="889475" cy="10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280700" y="3379150"/>
            <a:ext cx="63534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School of Health and Related Research, University of Sheffield, UK.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Dark Peak Analytics Ltd, Sheffield, UK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Joint Biosecurity Center, Department of Health and Social Care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866125" y="4279425"/>
            <a:ext cx="758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created for: Costello Medical - February 2021.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1614438" y="218833"/>
            <a:ext cx="59151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Housekeeping (2)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28650" y="1110700"/>
            <a:ext cx="7886700" cy="3494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Course materials including </a:t>
            </a:r>
            <a:r>
              <a:rPr b="1" lang="en-GB">
                <a:solidFill>
                  <a:schemeClr val="dk1"/>
                </a:solidFill>
              </a:rPr>
              <a:t>presentations, course manual, example scripts and exercises are </a:t>
            </a:r>
            <a:r>
              <a:rPr lang="en-GB"/>
              <a:t>provided online here: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https://github.com/bitowaqr/emsr_course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A course book is also available online: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https://bitowaqr.github.io/emsr_course/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We will work through scripts describing what is happening.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Short Session: Use of GitHub &amp; Course material access.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/>
              <a:t>A lean R-Shiny app for a </a:t>
            </a:r>
            <a:endParaRPr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/>
              <a:t>time-dependent markov model</a:t>
            </a:r>
            <a:endParaRPr i="1" sz="2500"/>
          </a:p>
        </p:txBody>
      </p:sp>
      <p:sp>
        <p:nvSpPr>
          <p:cNvPr id="794" name="Google Shape;794;p113"/>
          <p:cNvSpPr txBox="1"/>
          <p:nvPr/>
        </p:nvSpPr>
        <p:spPr>
          <a:xfrm>
            <a:off x="2125350" y="4597025"/>
            <a:ext cx="50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https://darkpeakanalytics.shinyapps.io/sadm-mk2/</a:t>
            </a:r>
            <a:r>
              <a:rPr lang="en-GB"/>
              <a:t> </a:t>
            </a:r>
            <a:endParaRPr/>
          </a:p>
        </p:txBody>
      </p:sp>
      <p:pic>
        <p:nvPicPr>
          <p:cNvPr id="795" name="Google Shape;79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075" y="1420444"/>
            <a:ext cx="5657838" cy="30241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1614438" y="218833"/>
            <a:ext cx="59151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Housekeeping (3)</a:t>
            </a:r>
            <a:endParaRPr/>
          </a:p>
        </p:txBody>
      </p:sp>
      <p:pic>
        <p:nvPicPr>
          <p:cNvPr descr="Image result for free computer error cartoon"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650" y="1093250"/>
            <a:ext cx="3988700" cy="39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1858" r="1848" t="9461"/>
          <a:stretch/>
        </p:blipFill>
        <p:spPr>
          <a:xfrm>
            <a:off x="0" y="0"/>
            <a:ext cx="9785299" cy="51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storybench.org/wp-content/uploads/2017/05/tidyverse.png"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00" y="957925"/>
            <a:ext cx="8687100" cy="35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Why use R for decision modelling?</a:t>
            </a:r>
            <a:endParaRPr/>
          </a:p>
        </p:txBody>
      </p:sp>
      <p:grpSp>
        <p:nvGrpSpPr>
          <p:cNvPr id="155" name="Google Shape;155;p28"/>
          <p:cNvGrpSpPr/>
          <p:nvPr/>
        </p:nvGrpSpPr>
        <p:grpSpPr>
          <a:xfrm>
            <a:off x="519853" y="1111301"/>
            <a:ext cx="8212198" cy="3260612"/>
            <a:chOff x="185138" y="-418185"/>
            <a:chExt cx="10949597" cy="4347483"/>
          </a:xfrm>
        </p:grpSpPr>
        <p:sp>
          <p:nvSpPr>
            <p:cNvPr id="156" name="Google Shape;156;p28"/>
            <p:cNvSpPr/>
            <p:nvPr/>
          </p:nvSpPr>
          <p:spPr>
            <a:xfrm>
              <a:off x="185138" y="449362"/>
              <a:ext cx="1452900" cy="1445400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8"/>
            <p:cNvSpPr txBox="1"/>
            <p:nvPr/>
          </p:nvSpPr>
          <p:spPr>
            <a:xfrm>
              <a:off x="218403" y="482627"/>
              <a:ext cx="1386300" cy="10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425" lIns="21425" spcFirstLastPara="1" rIns="21425" wrap="square" tIns="21425">
              <a:noAutofit/>
            </a:bodyPr>
            <a:lstStyle/>
            <a:p>
              <a:pPr indent="-215900" lvl="1" marL="2159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997906" y="1624098"/>
              <a:ext cx="2305200" cy="2305200"/>
            </a:xfrm>
            <a:custGeom>
              <a:rect b="b" l="l" r="r" t="t"/>
              <a:pathLst>
                <a:path extrusionOk="0" h="120000" w="120000">
                  <a:moveTo>
                    <a:pt x="5469" y="76128"/>
                  </a:moveTo>
                  <a:lnTo>
                    <a:pt x="9976" y="74795"/>
                  </a:lnTo>
                  <a:lnTo>
                    <a:pt x="9976" y="74795"/>
                  </a:lnTo>
                  <a:cubicBezTo>
                    <a:pt x="14907" y="91466"/>
                    <a:pt x="27817" y="104584"/>
                    <a:pt x="44407" y="109781"/>
                  </a:cubicBezTo>
                  <a:cubicBezTo>
                    <a:pt x="60996" y="114977"/>
                    <a:pt x="79084" y="111568"/>
                    <a:pt x="92644" y="100690"/>
                  </a:cubicBezTo>
                  <a:lnTo>
                    <a:pt x="90360" y="98581"/>
                  </a:lnTo>
                  <a:lnTo>
                    <a:pt x="100060" y="96976"/>
                  </a:lnTo>
                  <a:lnTo>
                    <a:pt x="98419" y="106020"/>
                  </a:lnTo>
                  <a:lnTo>
                    <a:pt x="96133" y="103911"/>
                  </a:lnTo>
                  <a:lnTo>
                    <a:pt x="96133" y="103911"/>
                  </a:lnTo>
                  <a:cubicBezTo>
                    <a:pt x="81404" y="116032"/>
                    <a:pt x="61578" y="119960"/>
                    <a:pt x="43339" y="114371"/>
                  </a:cubicBezTo>
                  <a:cubicBezTo>
                    <a:pt x="25101" y="108782"/>
                    <a:pt x="10879" y="94421"/>
                    <a:pt x="5469" y="76128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416297" y="1615455"/>
              <a:ext cx="1445400" cy="146040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 txBox="1"/>
            <p:nvPr/>
          </p:nvSpPr>
          <p:spPr>
            <a:xfrm>
              <a:off x="458634" y="1657792"/>
              <a:ext cx="1360800" cy="13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2558027" y="1770276"/>
              <a:ext cx="14718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8"/>
            <p:cNvSpPr txBox="1"/>
            <p:nvPr/>
          </p:nvSpPr>
          <p:spPr>
            <a:xfrm>
              <a:off x="2591165" y="2111986"/>
              <a:ext cx="14055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425" lIns="21425" spcFirstLastPara="1" rIns="21425" wrap="square" tIns="21425">
              <a:noAutofit/>
            </a:bodyPr>
            <a:lstStyle/>
            <a:p>
              <a:pPr indent="-215900" lvl="1" marL="2159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3302240" y="-366403"/>
              <a:ext cx="2483100" cy="2483100"/>
            </a:xfrm>
            <a:custGeom>
              <a:rect b="b" l="l" r="r" t="t"/>
              <a:pathLst>
                <a:path extrusionOk="0" h="120000" w="120000">
                  <a:moveTo>
                    <a:pt x="5800" y="42065"/>
                  </a:moveTo>
                  <a:lnTo>
                    <a:pt x="5800" y="42065"/>
                  </a:lnTo>
                  <a:cubicBezTo>
                    <a:pt x="11848" y="23785"/>
                    <a:pt x="26704" y="9786"/>
                    <a:pt x="45310" y="4832"/>
                  </a:cubicBezTo>
                  <a:cubicBezTo>
                    <a:pt x="63917" y="-123"/>
                    <a:pt x="83767" y="4636"/>
                    <a:pt x="98105" y="17487"/>
                  </a:cubicBezTo>
                  <a:lnTo>
                    <a:pt x="100291" y="15595"/>
                  </a:lnTo>
                  <a:lnTo>
                    <a:pt x="101519" y="24068"/>
                  </a:lnTo>
                  <a:lnTo>
                    <a:pt x="92591" y="22259"/>
                  </a:lnTo>
                  <a:lnTo>
                    <a:pt x="94776" y="20368"/>
                  </a:lnTo>
                  <a:lnTo>
                    <a:pt x="94776" y="20368"/>
                  </a:lnTo>
                  <a:cubicBezTo>
                    <a:pt x="81484" y="8704"/>
                    <a:pt x="63229" y="4481"/>
                    <a:pt x="46165" y="9121"/>
                  </a:cubicBezTo>
                  <a:cubicBezTo>
                    <a:pt x="29100" y="13762"/>
                    <a:pt x="15499" y="26647"/>
                    <a:pt x="9943" y="43436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2737970" y="515829"/>
              <a:ext cx="1440000" cy="1445400"/>
            </a:xfrm>
            <a:prstGeom prst="roundRect">
              <a:avLst>
                <a:gd fmla="val 10000" name="adj"/>
              </a:avLst>
            </a:prstGeom>
            <a:blipFill rotWithShape="1">
              <a:blip r:embed="rId6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8"/>
            <p:cNvSpPr txBox="1"/>
            <p:nvPr/>
          </p:nvSpPr>
          <p:spPr>
            <a:xfrm>
              <a:off x="2780146" y="558005"/>
              <a:ext cx="1355700" cy="13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865253" y="408493"/>
              <a:ext cx="14454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7">
                <a:alphaModFix amt="50000"/>
              </a:blip>
              <a:stretch>
                <a:fillRect b="0" l="-26998" r="-26989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8"/>
            <p:cNvSpPr txBox="1"/>
            <p:nvPr/>
          </p:nvSpPr>
          <p:spPr>
            <a:xfrm>
              <a:off x="4898391" y="441631"/>
              <a:ext cx="13791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425" lIns="21425" spcFirstLastPara="1" rIns="21425" wrap="square" tIns="21425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88900" lvl="1" marL="889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88900" lvl="1" marL="889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2700" lvl="1" marL="88900" marR="0" rtl="0" algn="l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t/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548207" y="1547928"/>
              <a:ext cx="2113200" cy="2113200"/>
            </a:xfrm>
            <a:custGeom>
              <a:rect b="b" l="l" r="r" t="t"/>
              <a:pathLst>
                <a:path extrusionOk="0" h="120000" w="120000">
                  <a:moveTo>
                    <a:pt x="11142" y="88535"/>
                  </a:moveTo>
                  <a:lnTo>
                    <a:pt x="15570" y="85949"/>
                  </a:lnTo>
                  <a:lnTo>
                    <a:pt x="15570" y="85949"/>
                  </a:lnTo>
                  <a:cubicBezTo>
                    <a:pt x="24145" y="100632"/>
                    <a:pt x="39420" y="110130"/>
                    <a:pt x="56381" y="111326"/>
                  </a:cubicBezTo>
                  <a:cubicBezTo>
                    <a:pt x="73342" y="112522"/>
                    <a:pt x="89799" y="105261"/>
                    <a:pt x="100349" y="91927"/>
                  </a:cubicBezTo>
                  <a:lnTo>
                    <a:pt x="97385" y="90291"/>
                  </a:lnTo>
                  <a:lnTo>
                    <a:pt x="107291" y="86103"/>
                  </a:lnTo>
                  <a:lnTo>
                    <a:pt x="107862" y="96074"/>
                  </a:lnTo>
                  <a:lnTo>
                    <a:pt x="104895" y="94436"/>
                  </a:lnTo>
                  <a:lnTo>
                    <a:pt x="104895" y="94436"/>
                  </a:lnTo>
                  <a:cubicBezTo>
                    <a:pt x="93423" y="109392"/>
                    <a:pt x="75257" y="117653"/>
                    <a:pt x="56446" y="116469"/>
                  </a:cubicBezTo>
                  <a:cubicBezTo>
                    <a:pt x="37634" y="115285"/>
                    <a:pt x="20648" y="104811"/>
                    <a:pt x="11142" y="88535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021327" y="1578866"/>
              <a:ext cx="1511100" cy="1509000"/>
            </a:xfrm>
            <a:prstGeom prst="roundRect">
              <a:avLst>
                <a:gd fmla="val 10000" name="adj"/>
              </a:avLst>
            </a:prstGeom>
            <a:blipFill rotWithShape="1">
              <a:blip r:embed="rId8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8"/>
            <p:cNvSpPr txBox="1"/>
            <p:nvPr/>
          </p:nvSpPr>
          <p:spPr>
            <a:xfrm>
              <a:off x="5065528" y="1623067"/>
              <a:ext cx="1422600" cy="14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Plots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7076598" y="1345980"/>
              <a:ext cx="14718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9">
                <a:alphaModFix amt="50000"/>
              </a:blip>
              <a:stretch>
                <a:fillRect b="0" l="-26998" r="-26989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8"/>
            <p:cNvSpPr txBox="1"/>
            <p:nvPr/>
          </p:nvSpPr>
          <p:spPr>
            <a:xfrm>
              <a:off x="7109736" y="1687690"/>
              <a:ext cx="14055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1425" lIns="21425" spcFirstLastPara="1" rIns="21425" wrap="square" tIns="21425">
              <a:noAutofit/>
            </a:bodyPr>
            <a:lstStyle/>
            <a:p>
              <a:pPr indent="-215900" lvl="1" marL="2159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856016" y="-418185"/>
              <a:ext cx="2313000" cy="2313000"/>
            </a:xfrm>
            <a:custGeom>
              <a:rect b="b" l="l" r="r" t="t"/>
              <a:pathLst>
                <a:path extrusionOk="0" h="120000" w="120000">
                  <a:moveTo>
                    <a:pt x="11619" y="30097"/>
                  </a:moveTo>
                  <a:lnTo>
                    <a:pt x="11619" y="30097"/>
                  </a:lnTo>
                  <a:cubicBezTo>
                    <a:pt x="21653" y="13863"/>
                    <a:pt x="39159" y="3744"/>
                    <a:pt x="58234" y="3151"/>
                  </a:cubicBezTo>
                  <a:cubicBezTo>
                    <a:pt x="77309" y="2558"/>
                    <a:pt x="95409" y="11572"/>
                    <a:pt x="106431" y="27151"/>
                  </a:cubicBezTo>
                  <a:lnTo>
                    <a:pt x="109183" y="25721"/>
                  </a:lnTo>
                  <a:lnTo>
                    <a:pt x="108388" y="34849"/>
                  </a:lnTo>
                  <a:lnTo>
                    <a:pt x="99483" y="30763"/>
                  </a:lnTo>
                  <a:lnTo>
                    <a:pt x="102232" y="29334"/>
                  </a:lnTo>
                  <a:lnTo>
                    <a:pt x="102232" y="29334"/>
                  </a:lnTo>
                  <a:cubicBezTo>
                    <a:pt x="92009" y="15256"/>
                    <a:pt x="75444" y="7197"/>
                    <a:pt x="58058" y="7845"/>
                  </a:cubicBezTo>
                  <a:cubicBezTo>
                    <a:pt x="40672" y="8492"/>
                    <a:pt x="24751" y="17760"/>
                    <a:pt x="15604" y="32560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7356418" y="181726"/>
              <a:ext cx="1511100" cy="1428300"/>
            </a:xfrm>
            <a:prstGeom prst="roundRect">
              <a:avLst>
                <a:gd fmla="val 10000" name="adj"/>
              </a:avLst>
            </a:prstGeom>
            <a:blipFill rotWithShape="1">
              <a:blip r:embed="rId10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8"/>
            <p:cNvSpPr txBox="1"/>
            <p:nvPr/>
          </p:nvSpPr>
          <p:spPr>
            <a:xfrm>
              <a:off x="7398251" y="223559"/>
              <a:ext cx="1427400" cy="13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9408644" y="531893"/>
              <a:ext cx="14454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11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9694735" y="1630723"/>
              <a:ext cx="14400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12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8"/>
            <p:cNvSpPr txBox="1"/>
            <p:nvPr/>
          </p:nvSpPr>
          <p:spPr>
            <a:xfrm>
              <a:off x="9736911" y="1672899"/>
              <a:ext cx="1355700" cy="13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Why use R for decision modelling?</a:t>
            </a:r>
            <a:endParaRPr/>
          </a:p>
        </p:txBody>
      </p:sp>
      <p:grpSp>
        <p:nvGrpSpPr>
          <p:cNvPr id="185" name="Google Shape;185;p29"/>
          <p:cNvGrpSpPr/>
          <p:nvPr/>
        </p:nvGrpSpPr>
        <p:grpSpPr>
          <a:xfrm>
            <a:off x="415939" y="1175289"/>
            <a:ext cx="8308493" cy="3263863"/>
            <a:chOff x="56745" y="-424308"/>
            <a:chExt cx="11077990" cy="4351817"/>
          </a:xfrm>
        </p:grpSpPr>
        <p:sp>
          <p:nvSpPr>
            <p:cNvPr id="186" name="Google Shape;186;p29"/>
            <p:cNvSpPr/>
            <p:nvPr/>
          </p:nvSpPr>
          <p:spPr>
            <a:xfrm>
              <a:off x="56745" y="375903"/>
              <a:ext cx="14454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9"/>
            <p:cNvSpPr txBox="1"/>
            <p:nvPr/>
          </p:nvSpPr>
          <p:spPr>
            <a:xfrm>
              <a:off x="89883" y="409041"/>
              <a:ext cx="13791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300" lIns="44300" spcFirstLastPara="1" rIns="44300" wrap="square" tIns="44300">
              <a:noAutofit/>
            </a:bodyPr>
            <a:lstStyle/>
            <a:p>
              <a:pPr indent="-215900" lvl="1" marL="2159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9"/>
            <p:cNvSpPr/>
            <p:nvPr/>
          </p:nvSpPr>
          <p:spPr>
            <a:xfrm>
              <a:off x="1001205" y="1641209"/>
              <a:ext cx="2286300" cy="2286300"/>
            </a:xfrm>
            <a:custGeom>
              <a:rect b="b" l="l" r="r" t="t"/>
              <a:pathLst>
                <a:path extrusionOk="0" h="120000" w="120000">
                  <a:moveTo>
                    <a:pt x="5335" y="75576"/>
                  </a:moveTo>
                  <a:lnTo>
                    <a:pt x="9894" y="74277"/>
                  </a:lnTo>
                  <a:lnTo>
                    <a:pt x="9894" y="74277"/>
                  </a:lnTo>
                  <a:cubicBezTo>
                    <a:pt x="14648" y="90962"/>
                    <a:pt x="27396" y="104186"/>
                    <a:pt x="43896" y="109549"/>
                  </a:cubicBezTo>
                  <a:cubicBezTo>
                    <a:pt x="60395" y="114912"/>
                    <a:pt x="78482" y="111709"/>
                    <a:pt x="92137" y="101008"/>
                  </a:cubicBezTo>
                  <a:lnTo>
                    <a:pt x="89856" y="98860"/>
                  </a:lnTo>
                  <a:lnTo>
                    <a:pt x="99656" y="97342"/>
                  </a:lnTo>
                  <a:lnTo>
                    <a:pt x="97907" y="106441"/>
                  </a:lnTo>
                  <a:lnTo>
                    <a:pt x="95624" y="104291"/>
                  </a:lnTo>
                  <a:cubicBezTo>
                    <a:pt x="80776" y="116234"/>
                    <a:pt x="60932" y="119942"/>
                    <a:pt x="42773" y="114167"/>
                  </a:cubicBezTo>
                  <a:cubicBezTo>
                    <a:pt x="24614" y="108392"/>
                    <a:pt x="10557" y="93902"/>
                    <a:pt x="5335" y="75576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419048" y="1630723"/>
              <a:ext cx="14400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9"/>
            <p:cNvSpPr txBox="1"/>
            <p:nvPr/>
          </p:nvSpPr>
          <p:spPr>
            <a:xfrm>
              <a:off x="461224" y="1672899"/>
              <a:ext cx="1355700" cy="13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2537712" y="1779053"/>
              <a:ext cx="14718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9"/>
            <p:cNvSpPr txBox="1"/>
            <p:nvPr/>
          </p:nvSpPr>
          <p:spPr>
            <a:xfrm>
              <a:off x="2570850" y="2120763"/>
              <a:ext cx="14055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300" lIns="44300" spcFirstLastPara="1" rIns="44300" wrap="square" tIns="44300">
              <a:noAutofit/>
            </a:bodyPr>
            <a:lstStyle/>
            <a:p>
              <a:pPr indent="-215900" lvl="1" marL="21590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3331227" y="-424308"/>
              <a:ext cx="2382600" cy="2382600"/>
            </a:xfrm>
            <a:custGeom>
              <a:rect b="b" l="l" r="r" t="t"/>
              <a:pathLst>
                <a:path extrusionOk="0" h="120000" w="120000">
                  <a:moveTo>
                    <a:pt x="4539" y="46986"/>
                  </a:moveTo>
                  <a:lnTo>
                    <a:pt x="4539" y="46986"/>
                  </a:lnTo>
                  <a:cubicBezTo>
                    <a:pt x="8915" y="28336"/>
                    <a:pt x="22372" y="13134"/>
                    <a:pt x="40353" y="6528"/>
                  </a:cubicBezTo>
                  <a:cubicBezTo>
                    <a:pt x="58334" y="-79"/>
                    <a:pt x="78433" y="2794"/>
                    <a:pt x="93842" y="14174"/>
                  </a:cubicBezTo>
                  <a:lnTo>
                    <a:pt x="95935" y="12009"/>
                  </a:lnTo>
                  <a:lnTo>
                    <a:pt x="98008" y="20671"/>
                  </a:lnTo>
                  <a:lnTo>
                    <a:pt x="88560" y="19640"/>
                  </a:lnTo>
                  <a:lnTo>
                    <a:pt x="90652" y="17476"/>
                  </a:lnTo>
                  <a:lnTo>
                    <a:pt x="90652" y="17476"/>
                  </a:lnTo>
                  <a:cubicBezTo>
                    <a:pt x="76439" y="7231"/>
                    <a:pt x="58048" y="4765"/>
                    <a:pt x="41638" y="10902"/>
                  </a:cubicBezTo>
                  <a:cubicBezTo>
                    <a:pt x="25228" y="17039"/>
                    <a:pt x="12969" y="30969"/>
                    <a:pt x="8966" y="48025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2737970" y="517204"/>
              <a:ext cx="14400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9"/>
            <p:cNvSpPr txBox="1"/>
            <p:nvPr/>
          </p:nvSpPr>
          <p:spPr>
            <a:xfrm>
              <a:off x="2780146" y="559380"/>
              <a:ext cx="1355700" cy="13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739112" y="262511"/>
              <a:ext cx="14454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6">
                <a:alphaModFix amt="50000"/>
              </a:blip>
              <a:stretch>
                <a:fillRect b="0" l="-26998" r="-26989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9"/>
            <p:cNvSpPr txBox="1"/>
            <p:nvPr/>
          </p:nvSpPr>
          <p:spPr>
            <a:xfrm>
              <a:off x="4772250" y="295649"/>
              <a:ext cx="13791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875" lIns="42875" spcFirstLastPara="1" rIns="42875" wrap="square" tIns="42875">
              <a:noAutofit/>
            </a:bodyPr>
            <a:lstStyle/>
            <a:p>
              <a:pPr indent="-215900" lvl="1" marL="215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76200" lvl="1" marL="2159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5640360" y="1733198"/>
              <a:ext cx="2154300" cy="2154300"/>
            </a:xfrm>
            <a:custGeom>
              <a:rect b="b" l="l" r="r" t="t"/>
              <a:pathLst>
                <a:path extrusionOk="0" h="120000" w="120000">
                  <a:moveTo>
                    <a:pt x="5591" y="75767"/>
                  </a:moveTo>
                  <a:lnTo>
                    <a:pt x="10423" y="74367"/>
                  </a:lnTo>
                  <a:cubicBezTo>
                    <a:pt x="15180" y="90782"/>
                    <a:pt x="27754" y="103779"/>
                    <a:pt x="44003" y="109075"/>
                  </a:cubicBezTo>
                  <a:cubicBezTo>
                    <a:pt x="60252" y="114372"/>
                    <a:pt x="78070" y="111282"/>
                    <a:pt x="91587" y="100823"/>
                  </a:cubicBezTo>
                  <a:lnTo>
                    <a:pt x="89159" y="98557"/>
                  </a:lnTo>
                  <a:lnTo>
                    <a:pt x="99575" y="96934"/>
                  </a:lnTo>
                  <a:lnTo>
                    <a:pt x="97739" y="106565"/>
                  </a:lnTo>
                  <a:lnTo>
                    <a:pt x="95309" y="104297"/>
                  </a:lnTo>
                  <a:lnTo>
                    <a:pt x="95309" y="104297"/>
                  </a:lnTo>
                  <a:cubicBezTo>
                    <a:pt x="80528" y="116078"/>
                    <a:pt x="60846" y="119711"/>
                    <a:pt x="42834" y="113983"/>
                  </a:cubicBezTo>
                  <a:cubicBezTo>
                    <a:pt x="24821" y="108256"/>
                    <a:pt x="10852" y="93921"/>
                    <a:pt x="5591" y="75767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5046699" y="1593874"/>
              <a:ext cx="1460400" cy="148920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9"/>
            <p:cNvSpPr txBox="1"/>
            <p:nvPr/>
          </p:nvSpPr>
          <p:spPr>
            <a:xfrm>
              <a:off x="5089472" y="1636647"/>
              <a:ext cx="1374900" cy="14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Plots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7066041" y="1756814"/>
              <a:ext cx="14718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7">
                <a:alphaModFix amt="50000"/>
              </a:blip>
              <a:stretch>
                <a:fillRect b="0" l="-26998" r="-26989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9"/>
            <p:cNvSpPr txBox="1"/>
            <p:nvPr/>
          </p:nvSpPr>
          <p:spPr>
            <a:xfrm>
              <a:off x="7099179" y="2098524"/>
              <a:ext cx="1405500" cy="10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2875" lIns="42875" spcFirstLastPara="1" rIns="42875" wrap="square" tIns="42875">
              <a:noAutofit/>
            </a:bodyPr>
            <a:lstStyle/>
            <a:p>
              <a:pPr indent="-215900" lvl="1" marL="215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7969594" y="-314969"/>
              <a:ext cx="2425500" cy="2425500"/>
            </a:xfrm>
            <a:custGeom>
              <a:rect b="b" l="l" r="r" t="t"/>
              <a:pathLst>
                <a:path extrusionOk="0" h="120000" w="120000">
                  <a:moveTo>
                    <a:pt x="4430" y="47214"/>
                  </a:moveTo>
                  <a:lnTo>
                    <a:pt x="4430" y="47214"/>
                  </a:lnTo>
                  <a:cubicBezTo>
                    <a:pt x="8735" y="28503"/>
                    <a:pt x="22167" y="13215"/>
                    <a:pt x="40168" y="6538"/>
                  </a:cubicBezTo>
                  <a:cubicBezTo>
                    <a:pt x="58170" y="-140"/>
                    <a:pt x="78323" y="2690"/>
                    <a:pt x="93789" y="14067"/>
                  </a:cubicBezTo>
                  <a:lnTo>
                    <a:pt x="95835" y="11931"/>
                  </a:lnTo>
                  <a:lnTo>
                    <a:pt x="97903" y="20438"/>
                  </a:lnTo>
                  <a:lnTo>
                    <a:pt x="88624" y="19457"/>
                  </a:lnTo>
                  <a:lnTo>
                    <a:pt x="90670" y="17323"/>
                  </a:lnTo>
                  <a:lnTo>
                    <a:pt x="90670" y="17323"/>
                  </a:lnTo>
                  <a:cubicBezTo>
                    <a:pt x="76384" y="7056"/>
                    <a:pt x="57909" y="4619"/>
                    <a:pt x="41449" y="10828"/>
                  </a:cubicBezTo>
                  <a:cubicBezTo>
                    <a:pt x="24989" y="17038"/>
                    <a:pt x="12728" y="31072"/>
                    <a:pt x="8784" y="48216"/>
                  </a:cubicBezTo>
                  <a:close/>
                </a:path>
              </a:pathLst>
            </a:custGeom>
            <a:solidFill>
              <a:srgbClr val="ABBAD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7375813" y="647833"/>
              <a:ext cx="14400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7417989" y="690009"/>
              <a:ext cx="1355700" cy="13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9410446" y="374543"/>
              <a:ext cx="14454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8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9694735" y="1630723"/>
              <a:ext cx="1440000" cy="144000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 amt="50000"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9"/>
            <p:cNvSpPr txBox="1"/>
            <p:nvPr/>
          </p:nvSpPr>
          <p:spPr>
            <a:xfrm>
              <a:off x="9736911" y="1672899"/>
              <a:ext cx="1355700" cy="13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525" lIns="44300" spcFirstLastPara="1" rIns="44300" wrap="square" tIns="2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GB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Present</a:t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 b="0" l="22360" r="21723" t="0"/>
          <a:stretch/>
        </p:blipFill>
        <p:spPr>
          <a:xfrm>
            <a:off x="2602439" y="2022143"/>
            <a:ext cx="675126" cy="6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2447450"/>
            <a:ext cx="63390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5">
            <a:alphaModFix/>
          </a:blip>
          <a:srcRect b="23705" l="22124" r="28345" t="26762"/>
          <a:stretch/>
        </p:blipFill>
        <p:spPr>
          <a:xfrm>
            <a:off x="2018400" y="985413"/>
            <a:ext cx="63390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464" y="1127975"/>
            <a:ext cx="55572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236" y="3766925"/>
            <a:ext cx="516176" cy="6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326275" y="735575"/>
            <a:ext cx="13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Economist</a:t>
            </a: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326275" y="3332475"/>
            <a:ext cx="13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Statistician</a:t>
            </a:r>
            <a:endParaRPr/>
          </a:p>
        </p:txBody>
      </p:sp>
      <p:cxnSp>
        <p:nvCxnSpPr>
          <p:cNvPr id="221" name="Google Shape;221;p30"/>
          <p:cNvCxnSpPr>
            <a:stCxn id="217" idx="3"/>
            <a:endCxn id="216" idx="1"/>
          </p:cNvCxnSpPr>
          <p:nvPr/>
        </p:nvCxnSpPr>
        <p:spPr>
          <a:xfrm flipH="1" rot="10800000">
            <a:off x="1298184" y="1302425"/>
            <a:ext cx="7203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30"/>
          <p:cNvPicPr preferRelativeResize="0"/>
          <p:nvPr/>
        </p:nvPicPr>
        <p:blipFill rotWithShape="1">
          <a:blip r:embed="rId5">
            <a:alphaModFix/>
          </a:blip>
          <a:srcRect b="23705" l="22124" r="28345" t="26762"/>
          <a:stretch/>
        </p:blipFill>
        <p:spPr>
          <a:xfrm>
            <a:off x="2171550" y="4054125"/>
            <a:ext cx="633900" cy="6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0"/>
          <p:cNvCxnSpPr>
            <a:stCxn id="218" idx="3"/>
            <a:endCxn id="222" idx="1"/>
          </p:cNvCxnSpPr>
          <p:nvPr/>
        </p:nvCxnSpPr>
        <p:spPr>
          <a:xfrm>
            <a:off x="1278412" y="4083875"/>
            <a:ext cx="893100" cy="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7696" y="1565612"/>
            <a:ext cx="675125" cy="6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6891" y="1093765"/>
            <a:ext cx="606000" cy="702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0"/>
          <p:cNvCxnSpPr>
            <a:endCxn id="227" idx="1"/>
          </p:cNvCxnSpPr>
          <p:nvPr/>
        </p:nvCxnSpPr>
        <p:spPr>
          <a:xfrm flipH="1" rot="10800000">
            <a:off x="6152249" y="1721313"/>
            <a:ext cx="1122900" cy="18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56000" y="2685125"/>
            <a:ext cx="1198500" cy="47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0"/>
          <p:cNvCxnSpPr>
            <a:stCxn id="216" idx="3"/>
            <a:endCxn id="225" idx="1"/>
          </p:cNvCxnSpPr>
          <p:nvPr/>
        </p:nvCxnSpPr>
        <p:spPr>
          <a:xfrm>
            <a:off x="2652300" y="1302362"/>
            <a:ext cx="834600" cy="1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0"/>
          <p:cNvCxnSpPr>
            <a:stCxn id="214" idx="3"/>
            <a:endCxn id="228" idx="1"/>
          </p:cNvCxnSpPr>
          <p:nvPr/>
        </p:nvCxnSpPr>
        <p:spPr>
          <a:xfrm>
            <a:off x="3277565" y="2339090"/>
            <a:ext cx="1978500" cy="5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0"/>
          <p:cNvCxnSpPr>
            <a:stCxn id="227" idx="2"/>
            <a:endCxn id="228" idx="0"/>
          </p:cNvCxnSpPr>
          <p:nvPr/>
        </p:nvCxnSpPr>
        <p:spPr>
          <a:xfrm flipH="1">
            <a:off x="5855399" y="1950363"/>
            <a:ext cx="2044200" cy="7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0"/>
          <p:cNvCxnSpPr>
            <a:stCxn id="225" idx="3"/>
            <a:endCxn id="224" idx="1"/>
          </p:cNvCxnSpPr>
          <p:nvPr/>
        </p:nvCxnSpPr>
        <p:spPr>
          <a:xfrm>
            <a:off x="4092891" y="1444932"/>
            <a:ext cx="14247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0"/>
          <p:cNvSpPr txBox="1"/>
          <p:nvPr/>
        </p:nvSpPr>
        <p:spPr>
          <a:xfrm>
            <a:off x="326263" y="2034025"/>
            <a:ext cx="13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Secure Data</a:t>
            </a:r>
            <a:endParaRPr/>
          </a:p>
        </p:txBody>
      </p:sp>
      <p:cxnSp>
        <p:nvCxnSpPr>
          <p:cNvPr id="234" name="Google Shape;234;p30"/>
          <p:cNvCxnSpPr>
            <a:stCxn id="216" idx="2"/>
            <a:endCxn id="215" idx="3"/>
          </p:cNvCxnSpPr>
          <p:nvPr/>
        </p:nvCxnSpPr>
        <p:spPr>
          <a:xfrm flipH="1">
            <a:off x="1337250" y="1619312"/>
            <a:ext cx="998100" cy="11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30"/>
          <p:cNvCxnSpPr>
            <a:stCxn id="222" idx="0"/>
            <a:endCxn id="215" idx="3"/>
          </p:cNvCxnSpPr>
          <p:nvPr/>
        </p:nvCxnSpPr>
        <p:spPr>
          <a:xfrm rot="10800000">
            <a:off x="1337400" y="2764425"/>
            <a:ext cx="1151100" cy="12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0"/>
          <p:cNvPicPr preferRelativeResize="0"/>
          <p:nvPr/>
        </p:nvPicPr>
        <p:blipFill rotWithShape="1">
          <a:blip r:embed="rId11">
            <a:alphaModFix/>
          </a:blip>
          <a:srcRect b="32991" l="31774" r="30658" t="32678"/>
          <a:stretch/>
        </p:blipFill>
        <p:spPr>
          <a:xfrm>
            <a:off x="5438250" y="3724875"/>
            <a:ext cx="834024" cy="93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0"/>
          <p:cNvCxnSpPr>
            <a:stCxn id="214" idx="2"/>
            <a:endCxn id="236" idx="1"/>
          </p:cNvCxnSpPr>
          <p:nvPr/>
        </p:nvCxnSpPr>
        <p:spPr>
          <a:xfrm>
            <a:off x="2940002" y="2656038"/>
            <a:ext cx="2498100" cy="15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0"/>
          <p:cNvCxnSpPr>
            <a:stCxn id="215" idx="3"/>
            <a:endCxn id="236" idx="1"/>
          </p:cNvCxnSpPr>
          <p:nvPr/>
        </p:nvCxnSpPr>
        <p:spPr>
          <a:xfrm>
            <a:off x="1337275" y="2764399"/>
            <a:ext cx="4101000" cy="14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66129" y="3947538"/>
            <a:ext cx="1198502" cy="8470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0"/>
          <p:cNvCxnSpPr>
            <a:stCxn id="236" idx="3"/>
            <a:endCxn id="239" idx="1"/>
          </p:cNvCxnSpPr>
          <p:nvPr/>
        </p:nvCxnSpPr>
        <p:spPr>
          <a:xfrm>
            <a:off x="6272274" y="4192312"/>
            <a:ext cx="1093800" cy="1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0"/>
          <p:cNvPicPr preferRelativeResize="0"/>
          <p:nvPr/>
        </p:nvPicPr>
        <p:blipFill rotWithShape="1">
          <a:blip r:embed="rId13">
            <a:alphaModFix/>
          </a:blip>
          <a:srcRect b="8667" l="0" r="0" t="0"/>
          <a:stretch/>
        </p:blipFill>
        <p:spPr>
          <a:xfrm>
            <a:off x="5091525" y="219275"/>
            <a:ext cx="834025" cy="8226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0"/>
          <p:cNvCxnSpPr>
            <a:stCxn id="225" idx="3"/>
            <a:endCxn id="241" idx="2"/>
          </p:cNvCxnSpPr>
          <p:nvPr/>
        </p:nvCxnSpPr>
        <p:spPr>
          <a:xfrm flipH="1" rot="10800000">
            <a:off x="4092891" y="1042032"/>
            <a:ext cx="1415700" cy="4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0"/>
          <p:cNvCxnSpPr>
            <a:stCxn id="241" idx="2"/>
            <a:endCxn id="214" idx="3"/>
          </p:cNvCxnSpPr>
          <p:nvPr/>
        </p:nvCxnSpPr>
        <p:spPr>
          <a:xfrm flipH="1">
            <a:off x="3277438" y="1041955"/>
            <a:ext cx="2231100" cy="129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30"/>
          <p:cNvCxnSpPr>
            <a:stCxn id="227" idx="2"/>
            <a:endCxn id="239" idx="0"/>
          </p:cNvCxnSpPr>
          <p:nvPr/>
        </p:nvCxnSpPr>
        <p:spPr>
          <a:xfrm>
            <a:off x="7899599" y="1950363"/>
            <a:ext cx="65700" cy="19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0"/>
          <p:cNvCxnSpPr>
            <a:stCxn id="216" idx="3"/>
            <a:endCxn id="214" idx="0"/>
          </p:cNvCxnSpPr>
          <p:nvPr/>
        </p:nvCxnSpPr>
        <p:spPr>
          <a:xfrm>
            <a:off x="2652300" y="1302362"/>
            <a:ext cx="287700" cy="7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>
            <a:stCxn id="214" idx="2"/>
            <a:endCxn id="222" idx="0"/>
          </p:cNvCxnSpPr>
          <p:nvPr/>
        </p:nvCxnSpPr>
        <p:spPr>
          <a:xfrm flipH="1">
            <a:off x="2488502" y="2656038"/>
            <a:ext cx="451500" cy="13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7" name="Google Shape;247;p30"/>
          <p:cNvPicPr preferRelativeResize="0"/>
          <p:nvPr/>
        </p:nvPicPr>
        <p:blipFill rotWithShape="1">
          <a:blip r:embed="rId14">
            <a:alphaModFix/>
          </a:blip>
          <a:srcRect b="0" l="24184" r="28754" t="0"/>
          <a:stretch/>
        </p:blipFill>
        <p:spPr>
          <a:xfrm>
            <a:off x="2805450" y="91150"/>
            <a:ext cx="834600" cy="6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5561275" y="91150"/>
            <a:ext cx="13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Manager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3552950" y="0"/>
            <a:ext cx="1388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External Data</a:t>
            </a:r>
            <a:endParaRPr/>
          </a:p>
        </p:txBody>
      </p:sp>
      <p:cxnSp>
        <p:nvCxnSpPr>
          <p:cNvPr id="250" name="Google Shape;250;p30"/>
          <p:cNvCxnSpPr>
            <a:stCxn id="216" idx="0"/>
            <a:endCxn id="247" idx="2"/>
          </p:cNvCxnSpPr>
          <p:nvPr/>
        </p:nvCxnSpPr>
        <p:spPr>
          <a:xfrm flipH="1" rot="10800000">
            <a:off x="2335350" y="725013"/>
            <a:ext cx="8874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0"/>
          <p:cNvSpPr txBox="1"/>
          <p:nvPr/>
        </p:nvSpPr>
        <p:spPr>
          <a:xfrm>
            <a:off x="5132827" y="2266713"/>
            <a:ext cx="159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Static Repository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7026352" y="3507713"/>
            <a:ext cx="159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6882652" y="1177463"/>
            <a:ext cx="1590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Publication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4927500" y="1264963"/>
            <a:ext cx="185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LaTeX editor</a:t>
            </a:r>
            <a:endParaRPr/>
          </a:p>
        </p:txBody>
      </p:sp>
      <p:sp>
        <p:nvSpPr>
          <p:cNvPr id="255" name="Google Shape;255;p30"/>
          <p:cNvSpPr txBox="1"/>
          <p:nvPr/>
        </p:nvSpPr>
        <p:spPr>
          <a:xfrm>
            <a:off x="2393100" y="2656150"/>
            <a:ext cx="1093800" cy="63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Combine workstreams using GitHub.</a:t>
            </a:r>
            <a:endParaRPr sz="1200"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75149" y="1492263"/>
            <a:ext cx="1248899" cy="4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663" y="2522879"/>
            <a:ext cx="1614488" cy="165197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/>
          <p:nvPr/>
        </p:nvSpPr>
        <p:spPr>
          <a:xfrm>
            <a:off x="6065775" y="4262600"/>
            <a:ext cx="154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Course GitHub Link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5">
            <a:alphaModFix/>
          </a:blip>
          <a:srcRect b="36454" l="34006" r="34216" t="37040"/>
          <a:stretch/>
        </p:blipFill>
        <p:spPr>
          <a:xfrm>
            <a:off x="1374250" y="2522888"/>
            <a:ext cx="1888044" cy="165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6">
            <a:alphaModFix/>
          </a:blip>
          <a:srcRect b="14335" l="7184" r="7585" t="13263"/>
          <a:stretch/>
        </p:blipFill>
        <p:spPr>
          <a:xfrm>
            <a:off x="5851237" y="244894"/>
            <a:ext cx="1647343" cy="168558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/>
          <p:nvPr/>
        </p:nvSpPr>
        <p:spPr>
          <a:xfrm>
            <a:off x="1614993" y="1997892"/>
            <a:ext cx="159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graph gallery</a:t>
            </a: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6065777" y="1997900"/>
            <a:ext cx="164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Course Document</a:t>
            </a:r>
            <a:endParaRPr b="0" i="0" sz="11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9906" y="211275"/>
            <a:ext cx="1576725" cy="171920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850900" y="4226600"/>
            <a:ext cx="3192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0"/>
              </a:rPr>
              <a:t>Example Shiny App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Publication</a:t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00" y="1268044"/>
            <a:ext cx="3376752" cy="357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627" y="1268062"/>
            <a:ext cx="3475799" cy="245744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4934625" y="3725500"/>
            <a:ext cx="3993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https://github.com/RobertASmith/paper_makeHEshiny</a:t>
            </a:r>
            <a:r>
              <a:rPr lang="en-GB" sz="1200"/>
              <a:t> </a:t>
            </a:r>
            <a:endParaRPr sz="1200"/>
          </a:p>
        </p:txBody>
      </p:sp>
      <p:sp>
        <p:nvSpPr>
          <p:cNvPr id="277" name="Google Shape;277;p32"/>
          <p:cNvSpPr txBox="1"/>
          <p:nvPr/>
        </p:nvSpPr>
        <p:spPr>
          <a:xfrm>
            <a:off x="4934625" y="4094450"/>
            <a:ext cx="4245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6"/>
              </a:rPr>
              <a:t>https://robertasmith.shinyapps.io/sick_sicker</a:t>
            </a:r>
            <a:r>
              <a:rPr lang="en-GB" sz="1200" u="sng">
                <a:solidFill>
                  <a:schemeClr val="hlink"/>
                </a:solidFill>
              </a:rPr>
              <a:t> </a:t>
            </a:r>
            <a:endParaRPr sz="1200" u="sng">
              <a:solidFill>
                <a:schemeClr val="hlink"/>
              </a:solidFill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4934625" y="4502975"/>
            <a:ext cx="34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</a:rPr>
              <a:t>https://darkpeakanalytics.shinyapps.io/heRvis/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Google Shape;70;p15"/>
          <p:cNvGraphicFramePr/>
          <p:nvPr/>
        </p:nvGraphicFramePr>
        <p:xfrm>
          <a:off x="628662" y="11458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353725"/>
                <a:gridCol w="2353025"/>
                <a:gridCol w="4179950"/>
              </a:tblGrid>
              <a:tr h="33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Comments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591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/>
                        <a:t>15 Feb 2021</a:t>
                      </a:r>
                      <a:endParaRPr b="1"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/>
                        <a:t>Introductions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GB"/>
                        <a:t>Partitioned Survival Models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Introductions, agenda, accessing course material.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Partitioned survival models in R.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 skills: Custom functions &amp; loops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Project Management: GitHub, new project.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571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18 Feb 2021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GB"/>
                        <a:t>Markov models in R</a:t>
                      </a:r>
                      <a:endParaRPr b="1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GB"/>
                        <a:t>Functionizing</a:t>
                      </a:r>
                      <a:r>
                        <a:rPr b="1" lang="en-GB"/>
                        <a:t> markov models </a:t>
                      </a:r>
                      <a:endParaRPr b="1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 simple health economic markov model in R.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 Skills: Matrix Multiplication, PSA, R-packages.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22 Feb 2021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/>
                        <a:t>Intro to R Shiny</a:t>
                      </a:r>
                      <a:endParaRPr b="1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/>
                        <a:t>User Interface Design</a:t>
                      </a:r>
                      <a:endParaRPr b="1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 Skills: R-Shiny,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UI design: in HTML &amp; CSS.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3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24 Feb 2021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/>
                        <a:t>Integrating HE &amp; Advanced R-Shiny</a:t>
                      </a:r>
                      <a:endParaRPr b="1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/>
                        <a:t>Workflow</a:t>
                      </a:r>
                      <a:endParaRPr b="1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Health Economic Evaluation - Markov Models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 Skills: R-Shiny, deploying R-Shiny app.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Project management: Workflow &amp; Git.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50625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Timeline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817700" y="4651600"/>
            <a:ext cx="50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https://www.urbandictionary.com/define.php?term=functionize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loops &amp; custom functions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13" y="925958"/>
            <a:ext cx="6260386" cy="391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PARTITIONED SURVIVAL MODELS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3">
            <a:alphaModFix amt="29000"/>
          </a:blip>
          <a:srcRect b="23398" l="6654" r="32522" t="6440"/>
          <a:stretch/>
        </p:blipFill>
        <p:spPr>
          <a:xfrm>
            <a:off x="147163" y="47350"/>
            <a:ext cx="84032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311700" y="654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501475" y="1904025"/>
            <a:ext cx="77649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Understand how to structure a project in 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Be able to utilise for loops and build custom functions in 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-GB" sz="1800"/>
              <a:t>Develop a deterministic partitioned survival model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 b="3744" l="0" r="57142" t="0"/>
          <a:stretch/>
        </p:blipFill>
        <p:spPr>
          <a:xfrm>
            <a:off x="5143975" y="1288950"/>
            <a:ext cx="3550350" cy="35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type="title"/>
          </p:nvPr>
        </p:nvSpPr>
        <p:spPr>
          <a:xfrm>
            <a:off x="311700" y="654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description</a:t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252475" y="1908463"/>
            <a:ext cx="47022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Supimab versus Standard Of Care (SOC)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3-state model: PFS, PPS, Dead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Patients in PFS receive either Supimab or SOC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After disease progression they stop treatment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 will start with IPD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Horizon: 10 years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Time steps: 1 year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Coding </a:t>
            </a:r>
            <a:r>
              <a:rPr lang="en-GB"/>
              <a:t>Framework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1268049"/>
            <a:ext cx="8135812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help &amp; tips</a:t>
            </a:r>
            <a:endParaRPr/>
          </a:p>
        </p:txBody>
      </p:sp>
      <p:sp>
        <p:nvSpPr>
          <p:cNvPr id="321" name="Google Shape;321;p39"/>
          <p:cNvSpPr txBox="1"/>
          <p:nvPr/>
        </p:nvSpPr>
        <p:spPr>
          <a:xfrm>
            <a:off x="263375" y="1441825"/>
            <a:ext cx="6213300" cy="3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R’s vignettes are very helpful. Type ?matrix to get help on matrices.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If you are not sure on the exact function nam</a:t>
            </a:r>
            <a:r>
              <a:rPr lang="en-GB"/>
              <a:t>e type apropos() then something close to the function name in quotation marks, e.g. </a:t>
            </a:r>
            <a:r>
              <a:rPr lang="en-GB">
                <a:solidFill>
                  <a:schemeClr val="dk1"/>
                </a:solidFill>
              </a:rPr>
              <a:t>apropos(“mean”) gives: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[1] ".colMeans"     ".rowMeans"     "colMeans"      "kmeans"      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[5] "mean"          "mean.Date"     "mean.default"  "mean.difftime"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[9] "mean.POSIXct"  "mean.POSIXlt"  "rowMeans"      "weighted.mean"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Google it</a:t>
            </a:r>
            <a:r>
              <a:rPr lang="en-GB">
                <a:solidFill>
                  <a:schemeClr val="dk1"/>
                </a:solidFill>
              </a:rPr>
              <a:t>: 1) </a:t>
            </a:r>
            <a:r>
              <a:rPr lang="en-GB" u="sng">
                <a:solidFill>
                  <a:schemeClr val="dk1"/>
                </a:solidFill>
              </a:rPr>
              <a:t>Stackoverflow</a:t>
            </a:r>
            <a:r>
              <a:rPr lang="en-GB">
                <a:solidFill>
                  <a:schemeClr val="dk1"/>
                </a:solidFill>
              </a:rPr>
              <a:t>, 2)  </a:t>
            </a:r>
            <a:r>
              <a:rPr lang="en-GB" u="sng">
                <a:solidFill>
                  <a:schemeClr val="dk1"/>
                </a:solidFill>
              </a:rPr>
              <a:t>StackExchange</a:t>
            </a:r>
            <a:r>
              <a:rPr lang="en-GB">
                <a:solidFill>
                  <a:schemeClr val="dk1"/>
                </a:solidFill>
              </a:rPr>
              <a:t>, 3) RBloggers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Copy-Paste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Multiple cursor selection (CTRL + ALT) can be useful.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 b="0" l="0" r="24041" t="0"/>
          <a:stretch/>
        </p:blipFill>
        <p:spPr>
          <a:xfrm>
            <a:off x="6476642" y="1475972"/>
            <a:ext cx="2424544" cy="326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pic>
        <p:nvPicPr>
          <p:cNvPr id="333" name="Google Shape;3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077" y="1103249"/>
            <a:ext cx="2331124" cy="33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628650" y="20746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6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15th February 2021</a:t>
            </a:r>
            <a:endParaRPr/>
          </a:p>
        </p:txBody>
      </p:sp>
      <p:graphicFrame>
        <p:nvGraphicFramePr>
          <p:cNvPr id="78" name="Google Shape;78;p16"/>
          <p:cNvGraphicFramePr/>
          <p:nvPr/>
        </p:nvGraphicFramePr>
        <p:xfrm>
          <a:off x="628662" y="1480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353725"/>
                <a:gridCol w="2353025"/>
                <a:gridCol w="4179950"/>
              </a:tblGrid>
              <a:tr h="26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Comments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106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Introductions &amp; Background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Introductions &amp; background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Why health economics is shifting toward script based models.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Accessing course materials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Project management &amp; Github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867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2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R skills: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Custom functions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For loops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Exercises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Short skills session to ensure that participants have the necessary knowledge to complete the PSM section.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3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Partitioned</a:t>
                      </a:r>
                      <a:r>
                        <a:rPr lang="en-GB"/>
                        <a:t> Survival Models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Longer session on PSM in R.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6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Recap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Questions &amp; discussion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Recap and discussion.</a:t>
                      </a:r>
                      <a:endParaRPr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Session 1: Recap</a:t>
            </a:r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00" y="904350"/>
            <a:ext cx="7706799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resources</a:t>
            </a:r>
            <a:endParaRPr/>
          </a:p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628650" y="1543750"/>
            <a:ext cx="7886700" cy="308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https://github.com/Health-Economics-in-R/existing_health_economics_packages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Incerti, D., Thom, H., Baio, G. and Jansen, J.P., 2019. R you still using Excel? the advantages of modern software tools for health technology assessment.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</a:rPr>
              <a:t>Value in Health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  <a:highlight>
                  <a:srgbClr val="FFFFFF"/>
                </a:highlight>
              </a:rPr>
              <a:t>22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(5), pp.575-579.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Baio, G. and Heath, A., 2017. When simple becomes complicated: why excel should lose its place at the top table.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Hart, R., Burns, D., Ramaekers, B., Ren, S., Gladwell, D., Sullivan, W., Davison, N., Saunders, O., Sly, I., Cain, T. and Lee, D., 2020. R and Shiny for Cost-Effectiveness Analyses: Why and When? A Hypothetical Case Study. PharmacoEconomics, 38(7), pp.765-776.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Hatswell AJ, Chandler F: Sharing is caring: the case for company-level collaboration in pharmacoeconomic modelling. Pharmacoeconomics. 2017; 35(8): 755–757.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Jansen JP, Incerti D, Linthicum MT: Developing Open-Source Models for the US Health System: Practical Experiences and Challenges to Date with the Open-Source Value Project. Pharmacoeconomics. 2019; 37(11): 1313–1320.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Jalal H, Pechlivanoglou P, Krijkamp E, et al.: An Overview of R in Health Decision Sciences. Med Decis Making. 2017; 37(7): 735–746.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18th February 2021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type="title"/>
          </p:nvPr>
        </p:nvSpPr>
        <p:spPr>
          <a:xfrm>
            <a:off x="311700" y="36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18th February 2021</a:t>
            </a:r>
            <a:endParaRPr/>
          </a:p>
        </p:txBody>
      </p:sp>
      <p:graphicFrame>
        <p:nvGraphicFramePr>
          <p:cNvPr id="366" name="Google Shape;366;p47"/>
          <p:cNvGraphicFramePr/>
          <p:nvPr/>
        </p:nvGraphicFramePr>
        <p:xfrm>
          <a:off x="628662" y="1480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353725"/>
                <a:gridCol w="2353025"/>
                <a:gridCol w="4179950"/>
              </a:tblGrid>
              <a:tr h="26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Comments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813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Recap from Session 1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Any questions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Partitioned Survival Models with different </a:t>
                      </a:r>
                      <a:r>
                        <a:rPr lang="en-GB"/>
                        <a:t>distributions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6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2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R skills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Matrix </a:t>
                      </a:r>
                      <a:r>
                        <a:rPr lang="en-GB"/>
                        <a:t>multiplication</a:t>
                      </a:r>
                      <a:r>
                        <a:rPr lang="en-GB"/>
                        <a:t> example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3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Markov model 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Step through Sick sicker Markov model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Create simple markov model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PSA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6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Recap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Questions &amp; discussion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Recap and discussion.</a:t>
                      </a:r>
                      <a:endParaRPr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311700" y="321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recap</a:t>
            </a:r>
            <a:endParaRPr/>
          </a:p>
        </p:txBody>
      </p:sp>
      <p:sp>
        <p:nvSpPr>
          <p:cNvPr id="372" name="Google Shape;372;p48"/>
          <p:cNvSpPr txBox="1"/>
          <p:nvPr/>
        </p:nvSpPr>
        <p:spPr>
          <a:xfrm>
            <a:off x="1665650" y="1617475"/>
            <a:ext cx="575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Partitioned</a:t>
            </a:r>
            <a:r>
              <a:rPr lang="en-GB" sz="1800"/>
              <a:t> Survival Models with different </a:t>
            </a:r>
            <a:r>
              <a:rPr lang="en-GB" sz="1800"/>
              <a:t>distribution</a:t>
            </a:r>
            <a:r>
              <a:rPr lang="en-GB" sz="1800"/>
              <a:t>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-GB" sz="1800"/>
              <a:t>Example Shiny App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Session 2: Objectives</a:t>
            </a:r>
            <a:endParaRPr sz="2300">
              <a:solidFill>
                <a:srgbClr val="FF0000"/>
              </a:solidFill>
            </a:endParaRPr>
          </a:p>
        </p:txBody>
      </p:sp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9" name="Google Shape;379;p49"/>
          <p:cNvSpPr txBox="1"/>
          <p:nvPr/>
        </p:nvSpPr>
        <p:spPr>
          <a:xfrm>
            <a:off x="745600" y="1589525"/>
            <a:ext cx="74898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the functions needed to build a simple Markov model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Matrix multiplication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Generating data frame for PSA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and apply matrix multiplication to speed up a Markov model.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Implement probabilistic sensitivity analysis (PSA).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 a ‘wrapper’ function which will facilitate the development of the R shiny app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multiplication (1)</a:t>
            </a:r>
            <a:endParaRPr/>
          </a:p>
        </p:txBody>
      </p:sp>
      <p:pic>
        <p:nvPicPr>
          <p:cNvPr id="385" name="Google Shape;385;p50"/>
          <p:cNvPicPr preferRelativeResize="0"/>
          <p:nvPr/>
        </p:nvPicPr>
        <p:blipFill rotWithShape="1">
          <a:blip r:embed="rId3">
            <a:alphaModFix/>
          </a:blip>
          <a:srcRect b="0" l="0" r="0" t="1642"/>
          <a:stretch/>
        </p:blipFill>
        <p:spPr>
          <a:xfrm>
            <a:off x="2547363" y="1456355"/>
            <a:ext cx="4049275" cy="2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multiplication (2)</a:t>
            </a:r>
            <a:endParaRPr/>
          </a:p>
        </p:txBody>
      </p:sp>
      <p:pic>
        <p:nvPicPr>
          <p:cNvPr id="391" name="Google Shape;3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75" y="1093425"/>
            <a:ext cx="4900875" cy="37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1"/>
          <p:cNvSpPr txBox="1"/>
          <p:nvPr/>
        </p:nvSpPr>
        <p:spPr>
          <a:xfrm>
            <a:off x="7396675" y="4557225"/>
            <a:ext cx="14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scale</a:t>
            </a:r>
            <a:endParaRPr/>
          </a:p>
        </p:txBody>
      </p:sp>
      <p:cxnSp>
        <p:nvCxnSpPr>
          <p:cNvPr id="393" name="Google Shape;393;p51"/>
          <p:cNvCxnSpPr/>
          <p:nvPr/>
        </p:nvCxnSpPr>
        <p:spPr>
          <a:xfrm rot="10800000">
            <a:off x="6731650" y="4693575"/>
            <a:ext cx="598500" cy="1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Sick, sicker Markov model</a:t>
            </a: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53" y="1134750"/>
            <a:ext cx="5118249" cy="36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5515350" y="4461775"/>
            <a:ext cx="292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https://darthworkgroup.com/</a:t>
            </a:r>
            <a:endParaRPr/>
          </a:p>
        </p:txBody>
      </p:sp>
      <p:sp>
        <p:nvSpPr>
          <p:cNvPr id="401" name="Google Shape;401;p52"/>
          <p:cNvSpPr txBox="1"/>
          <p:nvPr/>
        </p:nvSpPr>
        <p:spPr>
          <a:xfrm>
            <a:off x="5515350" y="4029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https://github.com/DARTH-git</a:t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302" y="1420444"/>
            <a:ext cx="2456607" cy="245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Robert Smith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Background: 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Bachelors &amp; Masters in Economics from the University of Nottingham.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PhD Candidate, School of Health &amp; Related Research, Sheffield.</a:t>
            </a:r>
            <a:endParaRPr sz="1500"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Expert Advisor, WHO-HEAT for Walking &amp; Cycling.</a:t>
            </a:r>
            <a:endParaRPr sz="1500"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</a:pPr>
            <a:r>
              <a:rPr lang="en-GB" sz="1500"/>
              <a:t>Advanced Analytics, Joint Biosecurity Centre (DHSC)</a:t>
            </a:r>
            <a:endParaRPr sz="1500"/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Teaching: 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Advanced Simulation Methods  (ScHARR HEDM MSc)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Medical Statistics (Sheffield Medical School)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Short course series -  ‘R’ for health economics &amp; decision science</a:t>
            </a:r>
            <a:r>
              <a:rPr lang="en-GB" sz="1500"/>
              <a:t>.</a:t>
            </a:r>
            <a:endParaRPr/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Research: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Health economics &amp; data science for Public Health.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Development of user interfaces for health economic models.</a:t>
            </a:r>
            <a:endParaRPr sz="1500"/>
          </a:p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25445" l="7703" r="13766" t="0"/>
          <a:stretch/>
        </p:blipFill>
        <p:spPr>
          <a:xfrm>
            <a:off x="7110100" y="161100"/>
            <a:ext cx="1636700" cy="15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Exercise: Matrix Multiplication</a:t>
            </a:r>
            <a:endParaRPr/>
          </a:p>
        </p:txBody>
      </p:sp>
      <p:sp>
        <p:nvSpPr>
          <p:cNvPr id="408" name="Google Shape;408;p53"/>
          <p:cNvSpPr txBox="1"/>
          <p:nvPr/>
        </p:nvSpPr>
        <p:spPr>
          <a:xfrm>
            <a:off x="546050" y="1320825"/>
            <a:ext cx="7648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Initialize the first period of the Markov Trace. (100% of the population starts Healthy).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Use matrix multiplication to multiply the first row of the Markov Trace (m_T) by the Transition prob Matrix (m_P) and store the resulting values in the second row of the Markov Trace.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Use the for-loop function to repeat this process until the matrix is fully populated.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1. Wrap this whole process into a function that takes as arguments: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1) an initialized Markov Trace.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2) transition Matrix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2. Think about the limitations of this method: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1) what does it assume about the probability of transition between health states?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2) how could this limitation be overcome?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3) can you think of any way to speed up this further?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Session 2: Recap so far</a:t>
            </a:r>
            <a:endParaRPr/>
          </a:p>
        </p:txBody>
      </p:sp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0" name="Google Shape;420;p55"/>
          <p:cNvSpPr txBox="1"/>
          <p:nvPr/>
        </p:nvSpPr>
        <p:spPr>
          <a:xfrm>
            <a:off x="845700" y="1396875"/>
            <a:ext cx="74526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Input parameters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Transition matrix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Markov trace matrix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loop function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Matrix </a:t>
            </a:r>
            <a:r>
              <a:rPr lang="en-GB" sz="1600"/>
              <a:t>multiplication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Exercise: Outputs</a:t>
            </a:r>
            <a:endParaRPr/>
          </a:p>
        </p:txBody>
      </p:sp>
      <p:sp>
        <p:nvSpPr>
          <p:cNvPr id="426" name="Google Shape;426;p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Use the model to estimate cost-effectiveness of the treatment: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Create vectors for the costs and utility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Estimate mean costs and QALYs for each year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If you didn’t in the part B, apply discount weights (</a:t>
            </a:r>
            <a:r>
              <a:rPr lang="en-GB"/>
              <a:t>hint: need to use transpose function t() and matrix multiplication)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Create results table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668" y="1351451"/>
            <a:ext cx="4538663" cy="340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Probabilistic </a:t>
            </a:r>
            <a:r>
              <a:rPr lang="en-GB"/>
              <a:t>sensitivity</a:t>
            </a:r>
            <a:r>
              <a:rPr lang="en-GB"/>
              <a:t> analysis and wrapper function </a:t>
            </a:r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22nd February 2021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311700" y="36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22nd February 2021</a:t>
            </a:r>
            <a:endParaRPr/>
          </a:p>
        </p:txBody>
      </p:sp>
      <p:graphicFrame>
        <p:nvGraphicFramePr>
          <p:cNvPr id="450" name="Google Shape;450;p60"/>
          <p:cNvGraphicFramePr/>
          <p:nvPr/>
        </p:nvGraphicFramePr>
        <p:xfrm>
          <a:off x="628662" y="1480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353725"/>
                <a:gridCol w="2353025"/>
                <a:gridCol w="4179950"/>
              </a:tblGrid>
              <a:tr h="26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Comments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53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Recap from Session 2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Any questions from last session.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Package validation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6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2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Presentation - why R-Shiny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Showcasing different shiny apps and their uses.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3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Introduction to R-Shiny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How does Shiny work. 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Building a simple shiny app.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Part 4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Markov Model in R-Shiny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Integrating the sick-sicker markov model into our shiny app.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6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Recap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Questions &amp; discussion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Recap and discussion.</a:t>
                      </a:r>
                      <a:endParaRPr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" name="Google Shape;455;p61"/>
          <p:cNvGraphicFramePr/>
          <p:nvPr/>
        </p:nvGraphicFramePr>
        <p:xfrm>
          <a:off x="701212" y="-111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810700"/>
                <a:gridCol w="2129025"/>
                <a:gridCol w="3946975"/>
              </a:tblGrid>
              <a:tr h="21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Comments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50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1 20mins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8:50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Recap from Session 2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Any questions from last session.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Package validation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33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2 15 mins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9:05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Presentation - why R-Shiny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Showcasing different shiny apps and their uses.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1058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3 30 mins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9:35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Introduction to R-Shiny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How does Shiny work. 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Script 1 - “hello”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Exercise 1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Script 2 - “numeric input”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Exercise 2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2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Break 10mins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Break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Break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85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Part 4 - 60 mins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10:45</a:t>
                      </a:r>
                      <a:endParaRPr/>
                    </a:p>
                  </a:txBody>
                  <a:tcPr marT="34300" marB="34300" marR="68600" marL="6860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I</a:t>
                      </a:r>
                      <a:r>
                        <a:rPr lang="en-GB"/>
                        <a:t>ntroduction to R-Shiny</a:t>
                      </a:r>
                      <a:endParaRPr/>
                    </a:p>
                  </a:txBody>
                  <a:tcPr marT="34300" marB="34300" marR="68600" marL="6860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GB"/>
                        <a:t>Script 3 &amp; 4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GB"/>
                        <a:t>Exercise 3 - Action button and sidebar layout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GB"/>
                        <a:t>Discuss Exercise 3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-GB"/>
                        <a:t>Exercise 4 - UI design</a:t>
                      </a:r>
                      <a:endParaRPr/>
                    </a:p>
                  </a:txBody>
                  <a:tcPr marT="34300" marB="34300" marR="68600" marL="68600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Break 10mins</a:t>
                      </a:r>
                      <a:endParaRPr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Break</a:t>
                      </a:r>
                      <a:endParaRPr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Break</a:t>
                      </a:r>
                      <a:endParaRPr/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Part 5 - 35 mins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11:30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Markov Model in R-Shiny</a:t>
                      </a:r>
                      <a:endParaRPr/>
                    </a:p>
                  </a:txBody>
                  <a:tcPr marT="34300" marB="34300" marR="68600" marL="68600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Integrating the sick-sicker markov model into our shiny app.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Exercise 5 - sick-sicker integration.</a:t>
                      </a:r>
                      <a:endParaRPr/>
                    </a:p>
                  </a:txBody>
                  <a:tcPr marT="34300" marB="34300" marR="68600" marL="68600"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Sign up to shinyApps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/>
                        <a:t>Sign up to shinyApps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601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Recap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Questions &amp; discussion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-GB"/>
                        <a:t>Recap and discussion.</a:t>
                      </a:r>
                      <a:endParaRPr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Downloads of some of the most popular packages</a:t>
            </a:r>
            <a:endParaRPr/>
          </a:p>
        </p:txBody>
      </p:sp>
      <p:sp>
        <p:nvSpPr>
          <p:cNvPr id="461" name="Google Shape;461;p62"/>
          <p:cNvSpPr txBox="1"/>
          <p:nvPr>
            <p:ph idx="1" type="body"/>
          </p:nvPr>
        </p:nvSpPr>
        <p:spPr>
          <a:xfrm>
            <a:off x="5785900" y="1943800"/>
            <a:ext cx="2496000" cy="25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Some packages have been downloaded much more than others.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 is the not the only script based option (see Python).</a:t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2"/>
          <p:cNvSpPr txBox="1"/>
          <p:nvPr/>
        </p:nvSpPr>
        <p:spPr>
          <a:xfrm>
            <a:off x="5402150" y="4605175"/>
            <a:ext cx="36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https://github.com/pierucci/heemod/issues</a:t>
            </a:r>
            <a:r>
              <a:rPr lang="en-GB"/>
              <a:t> </a:t>
            </a:r>
            <a:endParaRPr/>
          </a:p>
        </p:txBody>
      </p:sp>
      <p:pic>
        <p:nvPicPr>
          <p:cNvPr id="463" name="Google Shape;4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625" y="1170075"/>
            <a:ext cx="4919648" cy="39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Paul Schneider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Background: 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MD + DrMed, University of Witten/Herdecke, Germany</a:t>
            </a:r>
            <a:endParaRPr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500"/>
              <a:t>MSc Health Science Research MSc, Maastricht University, the Netherlands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PhD Candidate, School of Health &amp; Related Research, Sheffield.</a:t>
            </a:r>
            <a:endParaRPr/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Teaching</a:t>
            </a:r>
            <a:r>
              <a:rPr lang="en-GB" sz="1800"/>
              <a:t>: 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Introduction to R</a:t>
            </a:r>
            <a:endParaRPr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500"/>
              <a:t>Causal Inference in RWD and Clinical Trials</a:t>
            </a:r>
            <a:endParaRPr/>
          </a:p>
          <a:p>
            <a:pPr indent="-1778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500"/>
              <a:t>R-Shiny for health economic evaluation</a:t>
            </a:r>
            <a:endParaRPr/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Research:</a:t>
            </a:r>
            <a:endParaRPr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Empirical and theoretical issues in the valuation of health and economic evaluations</a:t>
            </a:r>
            <a:endParaRPr sz="1500"/>
          </a:p>
          <a:p>
            <a:pPr indent="-17145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GB" sz="1500"/>
              <a:t>Open Science</a:t>
            </a:r>
            <a:endParaRPr sz="1500">
              <a:highlight>
                <a:srgbClr val="FFFF00"/>
              </a:highlight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500" y="109425"/>
            <a:ext cx="1670575" cy="16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Shiny Apps</a:t>
            </a:r>
            <a:endParaRPr/>
          </a:p>
        </p:txBody>
      </p:sp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628650" y="1555475"/>
            <a:ext cx="2790600" cy="221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3"/>
              </a:rPr>
              <a:t>Gallery</a:t>
            </a:r>
            <a:r>
              <a:rPr lang="en-GB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4"/>
              </a:rPr>
              <a:t>Oxford</a:t>
            </a:r>
            <a:r>
              <a:rPr lang="en-GB"/>
              <a:t>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5"/>
              </a:rPr>
              <a:t>BresMed InteRface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6"/>
              </a:rPr>
              <a:t>WHO FGM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7"/>
              </a:rPr>
              <a:t>DarkPeak</a:t>
            </a:r>
            <a:endParaRPr/>
          </a:p>
          <a:p>
            <a:pPr indent="0" lvl="0" marL="45720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000" y="1555475"/>
            <a:ext cx="5536350" cy="29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Session 3: Objectives</a:t>
            </a:r>
            <a:endParaRPr/>
          </a:p>
        </p:txBody>
      </p:sp>
      <p:sp>
        <p:nvSpPr>
          <p:cNvPr id="476" name="Google Shape;476;p6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7" name="Google Shape;477;p64"/>
          <p:cNvSpPr txBox="1"/>
          <p:nvPr/>
        </p:nvSpPr>
        <p:spPr>
          <a:xfrm>
            <a:off x="481275" y="1556600"/>
            <a:ext cx="84879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Understand the user interface object and the server function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Build a basic R shiny app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Add inputs and outputs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Add an action button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Use functions within the app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Add a reactive plot to the outputs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</a:rPr>
              <a:t>Overarching target: Build a ‘bare bones’ R shiny app for the sick sicker markov model.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Shiny Work?</a:t>
            </a:r>
            <a:endParaRPr/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5" y="1162500"/>
            <a:ext cx="6409775" cy="34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 (1)</a:t>
            </a:r>
            <a:endParaRPr/>
          </a:p>
        </p:txBody>
      </p:sp>
      <p:sp>
        <p:nvSpPr>
          <p:cNvPr id="494" name="Google Shape;494;p67"/>
          <p:cNvSpPr txBox="1"/>
          <p:nvPr>
            <p:ph idx="1" type="body"/>
          </p:nvPr>
        </p:nvSpPr>
        <p:spPr>
          <a:xfrm>
            <a:off x="628650" y="1871075"/>
            <a:ext cx="8288700" cy="82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Create a new Shiny app that contains the text “Hello &lt;your name&gt;”.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 (2)</a:t>
            </a:r>
            <a:endParaRPr/>
          </a:p>
        </p:txBody>
      </p:sp>
      <p:sp>
        <p:nvSpPr>
          <p:cNvPr id="505" name="Google Shape;505;p69"/>
          <p:cNvSpPr txBox="1"/>
          <p:nvPr>
            <p:ph idx="1" type="body"/>
          </p:nvPr>
        </p:nvSpPr>
        <p:spPr>
          <a:xfrm>
            <a:off x="628650" y="1849825"/>
            <a:ext cx="8288700" cy="136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-GB" sz="1600">
                <a:solidFill>
                  <a:schemeClr val="dk1"/>
                </a:solidFill>
              </a:rPr>
              <a:t>Add a second numeric input,</a:t>
            </a:r>
            <a:r>
              <a:rPr i="1" lang="en-GB" sz="1600">
                <a:solidFill>
                  <a:schemeClr val="dk1"/>
                </a:solidFill>
              </a:rPr>
              <a:t> y</a:t>
            </a:r>
            <a:r>
              <a:rPr lang="en-GB" sz="1600">
                <a:solidFill>
                  <a:schemeClr val="dk1"/>
                </a:solidFill>
              </a:rPr>
              <a:t>, with initial value of 200 and a range of 0 - 400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arenR"/>
            </a:pPr>
            <a:r>
              <a:rPr lang="en-GB" sz="1600">
                <a:solidFill>
                  <a:schemeClr val="dk1"/>
                </a:solidFill>
              </a:rPr>
              <a:t>Take the sum of </a:t>
            </a:r>
            <a:r>
              <a:rPr i="1" lang="en-GB" sz="1600">
                <a:solidFill>
                  <a:schemeClr val="dk1"/>
                </a:solidFill>
              </a:rPr>
              <a:t>x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i="1" lang="en-GB" sz="1600">
                <a:solidFill>
                  <a:schemeClr val="dk1"/>
                </a:solidFill>
              </a:rPr>
              <a:t>y</a:t>
            </a:r>
            <a:r>
              <a:rPr lang="en-GB" sz="1600">
                <a:solidFill>
                  <a:schemeClr val="dk1"/>
                </a:solidFill>
              </a:rPr>
              <a:t> and show the result as as a text output.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0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pic>
        <p:nvPicPr>
          <p:cNvPr id="511" name="Google Shape;51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25" y="925950"/>
            <a:ext cx="4650349" cy="38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 (3)</a:t>
            </a:r>
            <a:endParaRPr/>
          </a:p>
        </p:txBody>
      </p:sp>
      <p:sp>
        <p:nvSpPr>
          <p:cNvPr id="522" name="Google Shape;522;p72"/>
          <p:cNvSpPr txBox="1"/>
          <p:nvPr>
            <p:ph idx="1" type="body"/>
          </p:nvPr>
        </p:nvSpPr>
        <p:spPr>
          <a:xfrm>
            <a:off x="628650" y="1212200"/>
            <a:ext cx="8288700" cy="342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lang="en-GB" sz="2000">
                <a:solidFill>
                  <a:srgbClr val="000000"/>
                </a:solidFill>
              </a:rPr>
              <a:t>In the Sidebar Layout page add two inputs:  </a:t>
            </a:r>
            <a:endParaRPr sz="20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romanLcParenR"/>
            </a:pPr>
            <a:r>
              <a:rPr lang="en-GB" sz="1600">
                <a:solidFill>
                  <a:srgbClr val="000000"/>
                </a:solidFill>
              </a:rPr>
              <a:t>Slider input,</a:t>
            </a:r>
            <a:r>
              <a:rPr i="1" lang="en-GB" sz="1600">
                <a:solidFill>
                  <a:srgbClr val="000000"/>
                </a:solidFill>
              </a:rPr>
              <a:t> z</a:t>
            </a:r>
            <a:r>
              <a:rPr lang="en-GB" sz="1600">
                <a:solidFill>
                  <a:srgbClr val="000000"/>
                </a:solidFill>
              </a:rPr>
              <a:t>, with a initial value of 25 and a range on 10 - 80 (Hint: use the sliderInput function)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romanLcParenR"/>
            </a:pPr>
            <a:r>
              <a:rPr lang="en-GB" sz="1600">
                <a:solidFill>
                  <a:srgbClr val="000000"/>
                </a:solidFill>
              </a:rPr>
              <a:t>A</a:t>
            </a:r>
            <a:r>
              <a:rPr lang="en-GB" sz="1600">
                <a:solidFill>
                  <a:srgbClr val="000000"/>
                </a:solidFill>
              </a:rPr>
              <a:t>ction button which is referred to as: </a:t>
            </a:r>
            <a:r>
              <a:rPr i="1" lang="en-GB" sz="1600">
                <a:solidFill>
                  <a:srgbClr val="000000"/>
                </a:solidFill>
              </a:rPr>
              <a:t>run_model </a:t>
            </a:r>
            <a:r>
              <a:rPr lang="en-GB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b) </a:t>
            </a:r>
            <a:r>
              <a:rPr lang="en-GB" sz="1800">
                <a:solidFill>
                  <a:schemeClr val="dk1"/>
                </a:solidFill>
              </a:rPr>
              <a:t>Create a function </a:t>
            </a:r>
            <a:r>
              <a:rPr lang="en-GB">
                <a:solidFill>
                  <a:schemeClr val="dk1"/>
                </a:solidFill>
              </a:rPr>
              <a:t>in </a:t>
            </a:r>
            <a:r>
              <a:rPr lang="en-GB" sz="1800">
                <a:solidFill>
                  <a:schemeClr val="dk1"/>
                </a:solidFill>
              </a:rPr>
              <a:t>the server that calculates the difference between the maximum </a:t>
            </a:r>
            <a:r>
              <a:rPr lang="en-GB">
                <a:solidFill>
                  <a:schemeClr val="dk1"/>
                </a:solidFill>
              </a:rPr>
              <a:t>&amp;</a:t>
            </a:r>
            <a:r>
              <a:rPr lang="en-GB" sz="1800">
                <a:solidFill>
                  <a:schemeClr val="dk1"/>
                </a:solidFill>
              </a:rPr>
              <a:t> mean of the three numbers (</a:t>
            </a:r>
            <a:r>
              <a:rPr i="1" lang="en-GB" sz="1800">
                <a:solidFill>
                  <a:schemeClr val="dk1"/>
                </a:solidFill>
              </a:rPr>
              <a:t>x, y, z</a:t>
            </a:r>
            <a:r>
              <a:rPr lang="en-GB" sz="1800">
                <a:solidFill>
                  <a:schemeClr val="dk1"/>
                </a:solidFill>
              </a:rPr>
              <a:t>) and returns a single num</a:t>
            </a:r>
            <a:r>
              <a:rPr lang="en-GB">
                <a:solidFill>
                  <a:schemeClr val="dk1"/>
                </a:solidFill>
              </a:rPr>
              <a:t>ber</a:t>
            </a:r>
            <a:r>
              <a:rPr lang="en-GB" sz="1800">
                <a:solidFill>
                  <a:schemeClr val="dk1"/>
                </a:solidFill>
              </a:rPr>
              <a:t>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c) Output the result as a text output when the action button is pressed.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Sarah Bates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Background: </a:t>
            </a:r>
            <a:endParaRPr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BSc (Hons) Psychology, University of Surrey. </a:t>
            </a:r>
            <a:endParaRPr sz="1500"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MSc Health Psychology, King College London</a:t>
            </a:r>
            <a:endParaRPr sz="1500"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PhD Candidate, School of Health &amp; Related Research, Sheffield.</a:t>
            </a:r>
            <a:endParaRPr sz="1500"/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/>
              <a:t>T</a:t>
            </a:r>
            <a:r>
              <a:rPr lang="en-GB" sz="1800"/>
              <a:t>eachin</a:t>
            </a:r>
            <a:r>
              <a:rPr lang="en-GB"/>
              <a:t>g:</a:t>
            </a:r>
            <a:endParaRPr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Medical statistics (Medical school)</a:t>
            </a:r>
            <a:endParaRPr sz="1500"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Valuing the benefits of Healthcare (ScHARR HEDM MSc)</a:t>
            </a:r>
            <a:endParaRPr sz="1500"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Supervisor on SURE scheme</a:t>
            </a:r>
            <a:endParaRPr sz="1500"/>
          </a:p>
          <a:p>
            <a:pPr indent="-279400" lvl="1" marL="685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Health Technology Assessment (ScHARR open access courses)</a:t>
            </a:r>
            <a:endParaRPr sz="1500"/>
          </a:p>
          <a:p>
            <a:pPr indent="-76200" lvl="1" marL="520700" rtl="0" algn="l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/>
          </a:p>
          <a:p>
            <a:pPr indent="-1778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Research:</a:t>
            </a:r>
            <a:endParaRPr/>
          </a:p>
          <a:p>
            <a:pPr indent="-279400" lvl="1" marL="685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500"/>
              <a:t>Feasibility of including psychological factors in health economic modelling of behavioural weight management interventions.</a:t>
            </a:r>
            <a:endParaRPr sz="1500"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9600" y="159625"/>
            <a:ext cx="1462125" cy="14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 (4)</a:t>
            </a:r>
            <a:endParaRPr/>
          </a:p>
        </p:txBody>
      </p:sp>
      <p:sp>
        <p:nvSpPr>
          <p:cNvPr id="528" name="Google Shape;528;p73"/>
          <p:cNvSpPr txBox="1"/>
          <p:nvPr>
            <p:ph idx="1" type="body"/>
          </p:nvPr>
        </p:nvSpPr>
        <p:spPr>
          <a:xfrm>
            <a:off x="628650" y="1114650"/>
            <a:ext cx="8288700" cy="379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Customize your app and include a plot: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For example you may want to add: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A title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Add an </a:t>
            </a:r>
            <a:r>
              <a:rPr lang="en-GB" sz="1600">
                <a:solidFill>
                  <a:srgbClr val="000000"/>
                </a:solidFill>
              </a:rPr>
              <a:t>explanation</a:t>
            </a:r>
            <a:r>
              <a:rPr lang="en-GB" sz="1600">
                <a:solidFill>
                  <a:srgbClr val="000000"/>
                </a:solidFill>
              </a:rPr>
              <a:t> of the equations used in the function.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Add text to the sidebar panel.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-GB" sz="1600">
                <a:solidFill>
                  <a:srgbClr val="000000"/>
                </a:solidFill>
              </a:rPr>
              <a:t>To change the theme.</a:t>
            </a:r>
            <a:endParaRPr sz="16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>
                <a:solidFill>
                  <a:schemeClr val="dk1"/>
                </a:solidFill>
              </a:rPr>
              <a:t>Add a scatter plot with the x input on the X axis and the y input on the Y axis. To do this you will need to use plotOutput() in the user interface function and renderPlot in the server function. (Hint, to create a simple scatter plot, use the plot() function, e.g. plot(x,y)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answers</a:t>
            </a:r>
            <a:endParaRPr/>
          </a:p>
        </p:txBody>
      </p:sp>
      <p:pic>
        <p:nvPicPr>
          <p:cNvPr id="534" name="Google Shape;53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 of the sick, sicker model</a:t>
            </a:r>
            <a:endParaRPr/>
          </a:p>
        </p:txBody>
      </p:sp>
      <p:sp>
        <p:nvSpPr>
          <p:cNvPr id="540" name="Google Shape;540;p75"/>
          <p:cNvSpPr txBox="1"/>
          <p:nvPr>
            <p:ph idx="1" type="body"/>
          </p:nvPr>
        </p:nvSpPr>
        <p:spPr>
          <a:xfrm>
            <a:off x="628650" y="1369225"/>
            <a:ext cx="28170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Markov model with PSA functionality.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Wrapped in wrapper function.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GB"/>
              <a:t>Enables treatment cost, number of PSA iterations, and </a:t>
            </a:r>
            <a:r>
              <a:rPr lang="en-GB"/>
              <a:t>initial</a:t>
            </a:r>
            <a:r>
              <a:rPr lang="en-GB"/>
              <a:t> age to be altered.</a:t>
            </a:r>
            <a:endParaRPr/>
          </a:p>
        </p:txBody>
      </p:sp>
      <p:pic>
        <p:nvPicPr>
          <p:cNvPr id="541" name="Google Shape;5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628" y="1189550"/>
            <a:ext cx="5118249" cy="36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/>
          <p:nvPr/>
        </p:nvSpPr>
        <p:spPr>
          <a:xfrm>
            <a:off x="2268075" y="1294275"/>
            <a:ext cx="4290600" cy="287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6"/>
          <p:cNvSpPr txBox="1"/>
          <p:nvPr>
            <p:ph type="title"/>
          </p:nvPr>
        </p:nvSpPr>
        <p:spPr>
          <a:xfrm>
            <a:off x="740600" y="872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did our wrapper function work?</a:t>
            </a:r>
            <a:endParaRPr/>
          </a:p>
        </p:txBody>
      </p:sp>
      <p:sp>
        <p:nvSpPr>
          <p:cNvPr id="548" name="Google Shape;548;p76"/>
          <p:cNvSpPr txBox="1"/>
          <p:nvPr/>
        </p:nvSpPr>
        <p:spPr>
          <a:xfrm>
            <a:off x="2550225" y="1819275"/>
            <a:ext cx="16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f_gen_psa(inputs)</a:t>
            </a:r>
            <a:endParaRPr/>
          </a:p>
        </p:txBody>
      </p:sp>
      <p:sp>
        <p:nvSpPr>
          <p:cNvPr id="549" name="Google Shape;549;p76"/>
          <p:cNvSpPr txBox="1"/>
          <p:nvPr/>
        </p:nvSpPr>
        <p:spPr>
          <a:xfrm>
            <a:off x="4045675" y="2398300"/>
            <a:ext cx="24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f_MM_sicksicker(df_psa[i, ])</a:t>
            </a:r>
            <a:endParaRPr/>
          </a:p>
        </p:txBody>
      </p:sp>
      <p:sp>
        <p:nvSpPr>
          <p:cNvPr id="550" name="Google Shape;550;p76"/>
          <p:cNvSpPr txBox="1"/>
          <p:nvPr/>
        </p:nvSpPr>
        <p:spPr>
          <a:xfrm>
            <a:off x="3752525" y="1268050"/>
            <a:ext cx="155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f_wrapper</a:t>
            </a:r>
            <a:r>
              <a:rPr lang="en-GB"/>
              <a:t> </a:t>
            </a:r>
            <a:endParaRPr/>
          </a:p>
        </p:txBody>
      </p:sp>
      <p:pic>
        <p:nvPicPr>
          <p:cNvPr id="551" name="Google Shape;55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425" y="2798500"/>
            <a:ext cx="1090249" cy="77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76"/>
          <p:cNvCxnSpPr>
            <a:stCxn id="548" idx="3"/>
          </p:cNvCxnSpPr>
          <p:nvPr/>
        </p:nvCxnSpPr>
        <p:spPr>
          <a:xfrm>
            <a:off x="4187025" y="2019375"/>
            <a:ext cx="1060500" cy="44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76"/>
          <p:cNvCxnSpPr/>
          <p:nvPr/>
        </p:nvCxnSpPr>
        <p:spPr>
          <a:xfrm flipH="1" rot="10800000">
            <a:off x="6558675" y="2701300"/>
            <a:ext cx="922200" cy="1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76"/>
          <p:cNvSpPr txBox="1"/>
          <p:nvPr/>
        </p:nvSpPr>
        <p:spPr>
          <a:xfrm>
            <a:off x="7606000" y="2533275"/>
            <a:ext cx="8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df_out</a:t>
            </a:r>
            <a:endParaRPr/>
          </a:p>
        </p:txBody>
      </p:sp>
      <p:pic>
        <p:nvPicPr>
          <p:cNvPr id="555" name="Google Shape;55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675" y="2882627"/>
            <a:ext cx="2185100" cy="5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6"/>
          <p:cNvPicPr preferRelativeResize="0"/>
          <p:nvPr/>
        </p:nvPicPr>
        <p:blipFill rotWithShape="1">
          <a:blip r:embed="rId5">
            <a:alphaModFix/>
          </a:blip>
          <a:srcRect b="0" l="4123" r="71678" t="0"/>
          <a:stretch/>
        </p:blipFill>
        <p:spPr>
          <a:xfrm>
            <a:off x="2649250" y="2137175"/>
            <a:ext cx="1438752" cy="3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76"/>
          <p:cNvCxnSpPr/>
          <p:nvPr/>
        </p:nvCxnSpPr>
        <p:spPr>
          <a:xfrm>
            <a:off x="1361975" y="2696075"/>
            <a:ext cx="906000" cy="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8" name="Google Shape;55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50" y="2479975"/>
            <a:ext cx="922200" cy="50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shiny work?</a:t>
            </a:r>
            <a:endParaRPr/>
          </a:p>
        </p:txBody>
      </p:sp>
      <p:pic>
        <p:nvPicPr>
          <p:cNvPr id="564" name="Google Shape;5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113" y="1410669"/>
            <a:ext cx="5501783" cy="357065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7"/>
          <p:cNvSpPr txBox="1"/>
          <p:nvPr/>
        </p:nvSpPr>
        <p:spPr>
          <a:xfrm>
            <a:off x="6102900" y="4423950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Smith R and Schneider P. Making health economic models Shiny: A tutorial. </a:t>
            </a:r>
            <a:r>
              <a:rPr i="1" lang="en-GB" sz="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Wellcome Open Res</a:t>
            </a:r>
            <a:r>
              <a:rPr lang="en-GB" sz="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2020, </a:t>
            </a:r>
            <a:r>
              <a:rPr b="1" lang="en-GB" sz="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GB" sz="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:69 (</a:t>
            </a:r>
            <a:r>
              <a:rPr lang="en-GB" sz="900">
                <a:solidFill>
                  <a:srgbClr val="009BB2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https://doi.org/10.12688/wellcomeopenres.15807.2</a:t>
            </a:r>
            <a:r>
              <a:rPr lang="en-GB" sz="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57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8"/>
          <p:cNvSpPr txBox="1"/>
          <p:nvPr/>
        </p:nvSpPr>
        <p:spPr>
          <a:xfrm>
            <a:off x="1939000" y="3544950"/>
            <a:ext cx="5528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Integrating the Markov Model with R-Shiny</a:t>
            </a:r>
            <a:endParaRPr/>
          </a:p>
        </p:txBody>
      </p:sp>
      <p:sp>
        <p:nvSpPr>
          <p:cNvPr id="577" name="Google Shape;577;p79"/>
          <p:cNvSpPr txBox="1"/>
          <p:nvPr>
            <p:ph idx="1" type="body"/>
          </p:nvPr>
        </p:nvSpPr>
        <p:spPr>
          <a:xfrm>
            <a:off x="628650" y="1747324"/>
            <a:ext cx="7886700" cy="28854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See Exercise 5 script: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solidFill>
                  <a:srgbClr val="000000"/>
                </a:solidFill>
              </a:rPr>
              <a:t>Source the scripts that contain the model functions from the Markov Model/src folder.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solidFill>
                  <a:srgbClr val="000000"/>
                </a:solidFill>
              </a:rPr>
              <a:t>Run model wrapper function (from within the run_model observe event function) with the inputs from the user interface and store the results as data-frame.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solidFill>
                  <a:srgbClr val="000000"/>
                </a:solidFill>
              </a:rPr>
              <a:t>Calculate the ICER from the PSA outputs.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solidFill>
                  <a:srgbClr val="000000"/>
                </a:solidFill>
              </a:rPr>
              <a:t>Display the ICER as a single text output using the renderText function.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588" y="1707250"/>
            <a:ext cx="4254825" cy="17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resources</a:t>
            </a:r>
            <a:endParaRPr/>
          </a:p>
        </p:txBody>
      </p:sp>
      <p:sp>
        <p:nvSpPr>
          <p:cNvPr id="588" name="Google Shape;588;p81"/>
          <p:cNvSpPr txBox="1"/>
          <p:nvPr>
            <p:ph idx="1" type="body"/>
          </p:nvPr>
        </p:nvSpPr>
        <p:spPr>
          <a:xfrm>
            <a:off x="628650" y="1053525"/>
            <a:ext cx="7886700" cy="3954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Tutorials and example code for basic shiny apps can be found in the link below: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https://shiny.rstudio.com/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https://shiny.rstudio.com/gallery/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https://shiny.rstudio.com/tutorial/</a:t>
            </a:r>
            <a:r>
              <a:rPr lang="en-GB"/>
              <a:t>,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https://shiny.rstudio.com/images/shiny-cheatsheet.pdf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For more in-depth and advanced content see: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https://mastering-shiny.org/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For the method of applying shiny to health economics see: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Smith &amp; Schneider (2020)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For specific R code styles see ‘Styler’: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https://www.tidyverse.org/blog/2017/12/styler-1.0.0/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2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Session 3: Recap</a:t>
            </a:r>
            <a:endParaRPr/>
          </a:p>
        </p:txBody>
      </p:sp>
      <p:sp>
        <p:nvSpPr>
          <p:cNvPr id="594" name="Google Shape;594;p82"/>
          <p:cNvSpPr txBox="1"/>
          <p:nvPr/>
        </p:nvSpPr>
        <p:spPr>
          <a:xfrm>
            <a:off x="1614450" y="2456475"/>
            <a:ext cx="573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questions/projects you would like to discuss next session?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We are happy to allocate some time to specific requests, in particular around collaboration &amp; deployment.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Participants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71500" y="1501075"/>
            <a:ext cx="5915100" cy="2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GB" sz="2700"/>
              <a:t> </a:t>
            </a:r>
            <a:r>
              <a:rPr lang="en-GB" sz="2700"/>
              <a:t>What your background is…</a:t>
            </a:r>
            <a:endParaRPr sz="2700"/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17145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GB" sz="2700"/>
              <a:t> </a:t>
            </a:r>
            <a:r>
              <a:rPr lang="en-GB" sz="2700"/>
              <a:t>Previous experience with R …</a:t>
            </a:r>
            <a:r>
              <a:rPr lang="en-GB" sz="2700"/>
              <a:t> </a:t>
            </a:r>
            <a:endParaRPr sz="2700"/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25400" lvl="1" marL="5207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7145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GB" sz="2700"/>
              <a:t> Your aims from</a:t>
            </a:r>
            <a:r>
              <a:rPr lang="en-GB" sz="2700"/>
              <a:t> this course…</a:t>
            </a:r>
            <a:endParaRPr sz="2700"/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descr="A picture containing drawing  Description automatically generated"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6923" y="1412896"/>
            <a:ext cx="2711241" cy="27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24th February 2021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4"/>
          <p:cNvSpPr txBox="1"/>
          <p:nvPr>
            <p:ph type="title"/>
          </p:nvPr>
        </p:nvSpPr>
        <p:spPr>
          <a:xfrm>
            <a:off x="311700" y="36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24nd February 2021</a:t>
            </a:r>
            <a:endParaRPr/>
          </a:p>
        </p:txBody>
      </p:sp>
      <p:graphicFrame>
        <p:nvGraphicFramePr>
          <p:cNvPr id="605" name="Google Shape;605;p84"/>
          <p:cNvGraphicFramePr/>
          <p:nvPr/>
        </p:nvGraphicFramePr>
        <p:xfrm>
          <a:off x="628662" y="1480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353725"/>
                <a:gridCol w="2353025"/>
                <a:gridCol w="4179950"/>
              </a:tblGrid>
              <a:tr h="26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Date</a:t>
                      </a:r>
                      <a:endParaRPr sz="11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Section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/>
                        <a:t>Comments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</a:tr>
              <a:tr h="539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1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/>
                        <a:t>Recap from Session 3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Any questions from last session.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Time dependant transition probabilities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Debugging 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368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2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Visualising model outputs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Incorporating ggplot2 graphs into the app.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Part 3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Reporting with RMarkdown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Dynamic reports that update automatically if parameter inputs change.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Part 4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Customising R-Shiny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How does Shiny work. </a:t>
                      </a:r>
                      <a:endParaRPr/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Building a simple shiny app.</a:t>
                      </a:r>
                      <a:endParaRPr/>
                    </a:p>
                    <a:p>
                      <a:pPr indent="-3175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Warning modals</a:t>
                      </a:r>
                      <a:endParaRPr/>
                    </a:p>
                  </a:txBody>
                  <a:tcPr marT="34300" marB="34300" marR="68600" marL="68600"/>
                </a:tc>
              </a:tr>
              <a:tr h="42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Part 5</a:t>
                      </a:r>
                      <a:endParaRPr b="1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Deploying Apps Online</a:t>
                      </a:r>
                      <a:endParaRPr b="1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b="1" lang="en-GB"/>
                        <a:t>Moving your fancy apps online</a:t>
                      </a:r>
                      <a:endParaRPr b="1"/>
                    </a:p>
                  </a:txBody>
                  <a:tcPr marT="34300" marB="34300" marR="68600" marL="68600"/>
                </a:tc>
              </a:tr>
              <a:tr h="466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Recap</a:t>
                      </a:r>
                      <a:endParaRPr sz="14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/>
                        <a:t>Questions &amp; discussion</a:t>
                      </a:r>
                      <a:endParaRPr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Calibri"/>
                        <a:buChar char="-"/>
                      </a:pPr>
                      <a:r>
                        <a:rPr lang="en-GB"/>
                        <a:t>Recap and discussion.</a:t>
                      </a:r>
                      <a:endParaRPr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5"/>
          <p:cNvSpPr txBox="1"/>
          <p:nvPr>
            <p:ph type="title"/>
          </p:nvPr>
        </p:nvSpPr>
        <p:spPr>
          <a:xfrm>
            <a:off x="361575" y="366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  <p:sp>
        <p:nvSpPr>
          <p:cNvPr id="611" name="Google Shape;611;p85"/>
          <p:cNvSpPr txBox="1"/>
          <p:nvPr/>
        </p:nvSpPr>
        <p:spPr>
          <a:xfrm>
            <a:off x="1000550" y="1388725"/>
            <a:ext cx="6742200" cy="3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Wrapping up model into single function.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Creating a ‘bare-bones’ shiny app.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material before session based on requests: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Time varying Markov Model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Debugging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EVPI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6"/>
          <p:cNvSpPr txBox="1"/>
          <p:nvPr>
            <p:ph type="title"/>
          </p:nvPr>
        </p:nvSpPr>
        <p:spPr>
          <a:xfrm>
            <a:off x="311700" y="362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SESSION 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7" name="Google Shape;617;p86"/>
          <p:cNvGraphicFramePr/>
          <p:nvPr/>
        </p:nvGraphicFramePr>
        <p:xfrm>
          <a:off x="1105337" y="77114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{B98DCB9E-298A-4806-AFE3-4BF28DEC92F0}</a:tableStyleId>
              </a:tblPr>
              <a:tblGrid>
                <a:gridCol w="1232000"/>
                <a:gridCol w="2141450"/>
                <a:gridCol w="3804075"/>
              </a:tblGrid>
              <a:tr h="21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Date</a:t>
                      </a:r>
                      <a:endParaRPr sz="9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 u="none" cap="none" strike="noStrike"/>
                        <a:t>Section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 u="none" cap="none" strike="noStrike"/>
                        <a:t>Comments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</a:tr>
              <a:tr h="53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Part 1 (15mins)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200"/>
                        <a:t>Recap from Session 3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Any questions from last session.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Time dependant transition probabilities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debugging </a:t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375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Part 2 (40mins)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          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Visualisation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Incorporating ggplot2 graphs into the app.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-GB" sz="1200"/>
                        <a:t>Exercise</a:t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/>
                        <a:t>Break (9:25)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532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Part 3 (40mins)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Reporting with RMarkdown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Dynamic reports that update automatically if parameter inputs change.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-GB" sz="1200"/>
                        <a:t>Exercise</a:t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Break (10:10)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69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Part 4 (45mins)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Customising R-Shiny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How does Shiny work. 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Building a simple shiny app.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Warning modals</a:t>
                      </a:r>
                      <a:endParaRPr sz="1200"/>
                    </a:p>
                    <a:p>
                      <a:pPr indent="-304800" lvl="0" marL="4572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-GB" sz="1200"/>
                        <a:t>Exercise</a:t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    </a:t>
                      </a:r>
                      <a:r>
                        <a:rPr lang="en-GB" sz="1200"/>
                        <a:t>Break (11:00)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2286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29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Part 5 (25mins)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Deploying Apps Online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Deploying</a:t>
                      </a:r>
                      <a:r>
                        <a:rPr lang="en-GB" sz="1200"/>
                        <a:t> your fancy apps online</a:t>
                      </a:r>
                      <a:endParaRPr sz="1200"/>
                    </a:p>
                  </a:txBody>
                  <a:tcPr marT="34300" marB="34300" marR="68600" marL="68600"/>
                </a:tc>
              </a:tr>
              <a:tr h="326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Recap (30mins)</a:t>
                      </a:r>
                      <a:endParaRPr sz="1200" u="none" cap="none" strike="noStrike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200"/>
                        <a:t>Questions &amp; discussion</a:t>
                      </a:r>
                      <a:endParaRPr sz="12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Calibri"/>
                        <a:buChar char="-"/>
                      </a:pPr>
                      <a:r>
                        <a:rPr lang="en-GB" sz="1200"/>
                        <a:t>Recap and discussion on any material.</a:t>
                      </a:r>
                      <a:endParaRPr sz="12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7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Visualisation </a:t>
            </a:r>
            <a:endParaRPr/>
          </a:p>
        </p:txBody>
      </p:sp>
      <p:pic>
        <p:nvPicPr>
          <p:cNvPr id="623" name="Google Shape;6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4425"/>
            <a:ext cx="4603200" cy="3719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7"/>
          <p:cNvSpPr txBox="1"/>
          <p:nvPr/>
        </p:nvSpPr>
        <p:spPr>
          <a:xfrm>
            <a:off x="0" y="1054975"/>
            <a:ext cx="460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https://github.com/rstudio/cheatsheets/blob/master/data-visualization-2.1.pdf</a:t>
            </a:r>
            <a:endParaRPr sz="1000"/>
          </a:p>
        </p:txBody>
      </p:sp>
      <p:pic>
        <p:nvPicPr>
          <p:cNvPr id="625" name="Google Shape;6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7412" y="1424425"/>
            <a:ext cx="2260228" cy="34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7"/>
          <p:cNvSpPr txBox="1"/>
          <p:nvPr/>
        </p:nvSpPr>
        <p:spPr>
          <a:xfrm>
            <a:off x="5537050" y="1054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https://r4ds.had.co.nz/index.html</a:t>
            </a: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9201" y="1590487"/>
            <a:ext cx="4254825" cy="17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773" y="1683548"/>
            <a:ext cx="1542900" cy="1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</a:t>
            </a:r>
            <a:endParaRPr/>
          </a:p>
        </p:txBody>
      </p:sp>
      <p:sp>
        <p:nvSpPr>
          <p:cNvPr id="638" name="Google Shape;638;p89"/>
          <p:cNvSpPr txBox="1"/>
          <p:nvPr>
            <p:ph idx="1" type="body"/>
          </p:nvPr>
        </p:nvSpPr>
        <p:spPr>
          <a:xfrm>
            <a:off x="628650" y="1177725"/>
            <a:ext cx="7886700" cy="378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1. Run the wrapper function to create a set of results.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000000"/>
                </a:solidFill>
              </a:rPr>
              <a:t>2. Create a simple scatter plot using ggplot2 that has inc_Q on the x axis and inc_C on the y axis and each point representing an iteration.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3. Insert a large red point to represent the mean Costs &amp; QALYs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4. Add a Title, Subtitle, x axis title and y axis title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5. Review the following function, can you quickly change the theme to be theme_dark?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6. A last minute change to the price of the treatment has been announced. Run the model with c_Trt = 100 and plot the results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Extension: Add these fancy plots in to your app instead of the simple plot you had last time. 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0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pic>
        <p:nvPicPr>
          <p:cNvPr id="644" name="Google Shape;64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13" y="925958"/>
            <a:ext cx="6260386" cy="391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1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R-Markdown</a:t>
            </a:r>
            <a:endParaRPr/>
          </a:p>
        </p:txBody>
      </p:sp>
      <p:pic>
        <p:nvPicPr>
          <p:cNvPr id="650" name="Google Shape;65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6925"/>
            <a:ext cx="4822634" cy="372657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1"/>
          <p:cNvSpPr txBox="1"/>
          <p:nvPr/>
        </p:nvSpPr>
        <p:spPr>
          <a:xfrm>
            <a:off x="609300" y="1047625"/>
            <a:ext cx="332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https://rmarkdown.rstudio.com/lesson-15.html</a:t>
            </a:r>
            <a:endParaRPr sz="1200"/>
          </a:p>
        </p:txBody>
      </p:sp>
      <p:sp>
        <p:nvSpPr>
          <p:cNvPr id="652" name="Google Shape;652;p91"/>
          <p:cNvSpPr txBox="1"/>
          <p:nvPr/>
        </p:nvSpPr>
        <p:spPr>
          <a:xfrm>
            <a:off x="5381825" y="1032175"/>
            <a:ext cx="332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https://bookdown.org/yihui/rmarkdown/</a:t>
            </a:r>
            <a:endParaRPr sz="1300"/>
          </a:p>
        </p:txBody>
      </p:sp>
      <p:pic>
        <p:nvPicPr>
          <p:cNvPr id="653" name="Google Shape;6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534" y="1498375"/>
            <a:ext cx="2227389" cy="34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9201" y="1590487"/>
            <a:ext cx="4254825" cy="17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773" y="1683548"/>
            <a:ext cx="1542900" cy="1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HOUSEKEEPING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</a:t>
            </a:r>
            <a:endParaRPr/>
          </a:p>
        </p:txBody>
      </p:sp>
      <p:pic>
        <p:nvPicPr>
          <p:cNvPr id="665" name="Google Shape;665;p93"/>
          <p:cNvPicPr preferRelativeResize="0"/>
          <p:nvPr/>
        </p:nvPicPr>
        <p:blipFill rotWithShape="1">
          <a:blip r:embed="rId3">
            <a:alphaModFix/>
          </a:blip>
          <a:srcRect b="0" l="0" r="0" t="16464"/>
          <a:stretch/>
        </p:blipFill>
        <p:spPr>
          <a:xfrm>
            <a:off x="532363" y="1576975"/>
            <a:ext cx="8079275" cy="24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4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pic>
        <p:nvPicPr>
          <p:cNvPr id="671" name="Google Shape;67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13" y="925958"/>
            <a:ext cx="6260386" cy="391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700"/>
              <a:t>Customising R-Shiny</a:t>
            </a:r>
            <a:endParaRPr sz="4100"/>
          </a:p>
        </p:txBody>
      </p:sp>
      <p:pic>
        <p:nvPicPr>
          <p:cNvPr id="677" name="Google Shape;67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515"/>
            <a:ext cx="5007822" cy="386898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5"/>
          <p:cNvSpPr txBox="1"/>
          <p:nvPr/>
        </p:nvSpPr>
        <p:spPr>
          <a:xfrm>
            <a:off x="435863" y="831850"/>
            <a:ext cx="41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https://shiny.rstudio.com/articles/cheatsheet.html</a:t>
            </a:r>
            <a:r>
              <a:rPr lang="en-GB"/>
              <a:t> </a:t>
            </a:r>
            <a:endParaRPr/>
          </a:p>
        </p:txBody>
      </p:sp>
      <p:sp>
        <p:nvSpPr>
          <p:cNvPr id="679" name="Google Shape;679;p95"/>
          <p:cNvSpPr txBox="1"/>
          <p:nvPr/>
        </p:nvSpPr>
        <p:spPr>
          <a:xfrm>
            <a:off x="5453875" y="831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https://mastering-shiny.org/</a:t>
            </a:r>
            <a:r>
              <a:rPr lang="en-GB"/>
              <a:t> </a:t>
            </a:r>
            <a:endParaRPr/>
          </a:p>
        </p:txBody>
      </p:sp>
      <p:pic>
        <p:nvPicPr>
          <p:cNvPr id="680" name="Google Shape;680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072" y="1308358"/>
            <a:ext cx="2381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9201" y="1590487"/>
            <a:ext cx="4254825" cy="17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773" y="1683548"/>
            <a:ext cx="1542900" cy="1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Exercises</a:t>
            </a:r>
            <a:endParaRPr/>
          </a:p>
        </p:txBody>
      </p:sp>
      <p:sp>
        <p:nvSpPr>
          <p:cNvPr id="692" name="Google Shape;692;p97"/>
          <p:cNvSpPr txBox="1"/>
          <p:nvPr>
            <p:ph idx="1" type="body"/>
          </p:nvPr>
        </p:nvSpPr>
        <p:spPr>
          <a:xfrm>
            <a:off x="628650" y="1161700"/>
            <a:ext cx="7886700" cy="347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1. Use the CEP and CEAC functions we created in the previous session to make fancy plots in this app.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Extensions: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Put these plots in tabs so the app looks tidier.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Tabsets tutorial</a:t>
            </a:r>
            <a:r>
              <a:rPr lang="en-GB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Change the option to select PSA runs to be a dropdown (selectInput).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Change the runModel button so that it says the number of simulations that will be run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MasteringShiny simple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8"/>
          <p:cNvSpPr txBox="1"/>
          <p:nvPr>
            <p:ph type="title"/>
          </p:nvPr>
        </p:nvSpPr>
        <p:spPr>
          <a:xfrm>
            <a:off x="1614438" y="180458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BREAK</a:t>
            </a:r>
            <a:endParaRPr/>
          </a:p>
        </p:txBody>
      </p:sp>
      <p:pic>
        <p:nvPicPr>
          <p:cNvPr id="698" name="Google Shape;6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813" y="925958"/>
            <a:ext cx="6260386" cy="391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050" y="1268044"/>
            <a:ext cx="6625638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9201" y="1590487"/>
            <a:ext cx="4254825" cy="17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773" y="1683548"/>
            <a:ext cx="1542900" cy="15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courses</a:t>
            </a:r>
            <a:endParaRPr/>
          </a:p>
        </p:txBody>
      </p:sp>
      <p:sp>
        <p:nvSpPr>
          <p:cNvPr id="716" name="Google Shape;716;p10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GitHub for collaboration in health economics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Markdown for health economic reporting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Advanced R-Shiny application deployment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Beautiful visuals for health economics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Discrete Event Simulation for health economics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Microsimulation methods for health economics.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resources &amp; Help (General)</a:t>
            </a:r>
            <a:endParaRPr/>
          </a:p>
        </p:txBody>
      </p:sp>
      <p:sp>
        <p:nvSpPr>
          <p:cNvPr id="722" name="Google Shape;722;p10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 for Data Science: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https://r4ds.had.co.nz/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Efficient R Programming: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https://csgillespie.github.io/efficientR/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Mastering Shiny: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https://mastering-shiny.org/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RMarkdown:</a:t>
            </a:r>
            <a:r>
              <a:rPr lang="en-GB" u="sng">
                <a:solidFill>
                  <a:schemeClr val="hlink"/>
                </a:solidFill>
              </a:rPr>
              <a:t>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https://bookdown.org/yihui/rmarkdown/</a:t>
            </a:r>
            <a:r>
              <a:rPr lang="en-GB" u="sng">
                <a:solidFill>
                  <a:schemeClr val="hlink"/>
                </a:solidFill>
              </a:rPr>
              <a:t>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/>
              <a:t>…. Medium jump ...</a:t>
            </a:r>
            <a:endParaRPr i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 Packages: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https://r-pkgs.org/</a:t>
            </a:r>
            <a:r>
              <a:rPr lang="en-GB"/>
              <a:t> </a:t>
            </a:r>
            <a:endParaRPr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/>
              <a:t>…. Huge jump...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Advanced R: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https://adv-r.hadley.nz/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1614438" y="218833"/>
            <a:ext cx="5915100" cy="74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Housekeeping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628650" y="1369227"/>
            <a:ext cx="7886700" cy="323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Feel free to use the feedback buttons.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If you have a question please raise your hand.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If you want me to speed up/slow down let me know.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03"/>
          <p:cNvPicPr preferRelativeResize="0"/>
          <p:nvPr/>
        </p:nvPicPr>
        <p:blipFill rotWithShape="1">
          <a:blip r:embed="rId3">
            <a:alphaModFix/>
          </a:blip>
          <a:srcRect b="21164" l="22770" r="21062" t="19251"/>
          <a:stretch/>
        </p:blipFill>
        <p:spPr>
          <a:xfrm>
            <a:off x="6479076" y="2571750"/>
            <a:ext cx="2025400" cy="21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03"/>
          <p:cNvSpPr txBox="1"/>
          <p:nvPr>
            <p:ph idx="1" type="body"/>
          </p:nvPr>
        </p:nvSpPr>
        <p:spPr>
          <a:xfrm>
            <a:off x="628650" y="862425"/>
            <a:ext cx="7886700" cy="37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We hope you found this course interesting and useful, even online.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To contact Dark Peak Analytics about research collaboration, consultancy or further courses please see our website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www.darkpeakanalytics.com</a:t>
            </a:r>
            <a:r>
              <a:rPr lang="en-GB"/>
              <a:t> or message us a</a:t>
            </a:r>
            <a:r>
              <a:rPr lang="en-GB"/>
              <a:t>t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info@darkpeakanalytics.com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Thanks again for attending,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Rob, Paul &amp; Sarah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Additional Slides</a:t>
            </a:r>
            <a:endParaRPr/>
          </a:p>
        </p:txBody>
      </p:sp>
      <p:sp>
        <p:nvSpPr>
          <p:cNvPr id="734" name="Google Shape;734;p10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1614450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br>
              <a:rPr lang="en-GB"/>
            </a:br>
            <a:r>
              <a:rPr lang="en-GB"/>
              <a:t>Session 4: Objectives</a:t>
            </a:r>
            <a:endParaRPr/>
          </a:p>
        </p:txBody>
      </p:sp>
      <p:sp>
        <p:nvSpPr>
          <p:cNvPr id="740" name="Google Shape;740;p105"/>
          <p:cNvSpPr txBox="1"/>
          <p:nvPr/>
        </p:nvSpPr>
        <p:spPr>
          <a:xfrm>
            <a:off x="2076400" y="1560775"/>
            <a:ext cx="56442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>
                <a:solidFill>
                  <a:schemeClr val="dk1"/>
                </a:solidFill>
              </a:rPr>
              <a:t>Creating fancy plots in ggplot (30 mins)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R-Markdown (45 mins)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Customising R-Shiny using CSS/HTML (30 mins)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Warning modals &amp; debugging (30 mins)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Deploying Apps Online (10 mins)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/>
              <a:t>Other questions - code from our open-source. 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Examples</a:t>
            </a:r>
            <a:endParaRPr/>
          </a:p>
        </p:txBody>
      </p:sp>
      <p:pic>
        <p:nvPicPr>
          <p:cNvPr id="746" name="Google Shape;74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425" y="1268053"/>
            <a:ext cx="5059800" cy="33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6763" y="4672603"/>
            <a:ext cx="1311117" cy="23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sp>
        <p:nvSpPr>
          <p:cNvPr id="753" name="Google Shape;753;p107"/>
          <p:cNvSpPr txBox="1"/>
          <p:nvPr/>
        </p:nvSpPr>
        <p:spPr>
          <a:xfrm>
            <a:off x="1607400" y="4293775"/>
            <a:ext cx="59292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https://srhr.org/fgmcost/</a:t>
            </a:r>
            <a:endParaRPr sz="20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975" y="1354019"/>
            <a:ext cx="6557847" cy="272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650" y="1353994"/>
            <a:ext cx="5050331" cy="357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0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075" y="1395519"/>
            <a:ext cx="5044663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0"/>
          <p:cNvSpPr txBox="1"/>
          <p:nvPr>
            <p:ph type="ctrTitle"/>
          </p:nvPr>
        </p:nvSpPr>
        <p:spPr>
          <a:xfrm>
            <a:off x="1143000" y="841772"/>
            <a:ext cx="68580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GB"/>
              <a:t>Live coding</a:t>
            </a:r>
            <a:endParaRPr/>
          </a:p>
        </p:txBody>
      </p:sp>
      <p:pic>
        <p:nvPicPr>
          <p:cNvPr id="772" name="Google Shape;77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0099" y="1564106"/>
            <a:ext cx="4543801" cy="3219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1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Why learn R? – community.</a:t>
            </a:r>
            <a:endParaRPr/>
          </a:p>
        </p:txBody>
      </p:sp>
      <p:pic>
        <p:nvPicPr>
          <p:cNvPr id="778" name="Google Shape;778;p1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6638" y="1298061"/>
            <a:ext cx="21756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11"/>
          <p:cNvPicPr preferRelativeResize="0"/>
          <p:nvPr/>
        </p:nvPicPr>
        <p:blipFill rotWithShape="1">
          <a:blip r:embed="rId4">
            <a:alphaModFix/>
          </a:blip>
          <a:srcRect b="0" l="19565" r="31606" t="0"/>
          <a:stretch/>
        </p:blipFill>
        <p:spPr>
          <a:xfrm>
            <a:off x="713397" y="1303588"/>
            <a:ext cx="1913153" cy="3252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11"/>
          <p:cNvPicPr preferRelativeResize="0"/>
          <p:nvPr/>
        </p:nvPicPr>
        <p:blipFill rotWithShape="1">
          <a:blip r:embed="rId5">
            <a:alphaModFix/>
          </a:blip>
          <a:srcRect b="0" l="0" r="24041" t="0"/>
          <a:stretch/>
        </p:blipFill>
        <p:spPr>
          <a:xfrm>
            <a:off x="6045167" y="1298022"/>
            <a:ext cx="2424544" cy="326350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11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app</a:t>
            </a:r>
            <a:endParaRPr/>
          </a:p>
        </p:txBody>
      </p:sp>
      <p:pic>
        <p:nvPicPr>
          <p:cNvPr id="787" name="Google Shape;78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550" y="1005194"/>
            <a:ext cx="4762664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12"/>
          <p:cNvSpPr txBox="1"/>
          <p:nvPr/>
        </p:nvSpPr>
        <p:spPr>
          <a:xfrm>
            <a:off x="2125350" y="4597025"/>
            <a:ext cx="5016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https://robertasmith.shinyapps.io/sick_sicker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